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charset="1" panose="00000500000000000000"/>
      <p:regular r:id="rId18"/>
    </p:embeddedFont>
    <p:embeddedFont>
      <p:font typeface="Poppins" charset="1" panose="00000500000000000000"/>
      <p:regular r:id="rId19"/>
    </p:embeddedFont>
    <p:embeddedFont>
      <p:font typeface="Montserrat Bold Italics" charset="1" panose="00000800000000000000"/>
      <p:regular r:id="rId20"/>
    </p:embeddedFont>
    <p:embeddedFont>
      <p:font typeface="Open Sans Bold" charset="1" panose="020B0806030504020204"/>
      <p:regular r:id="rId21"/>
    </p:embeddedFont>
    <p:embeddedFont>
      <p:font typeface="Open Sans" charset="1" panose="020B0606030504020204"/>
      <p:regular r:id="rId22"/>
    </p:embeddedFont>
    <p:embeddedFont>
      <p:font typeface="Poppins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9015" y="0"/>
            <a:ext cx="10614561" cy="10614561"/>
            <a:chOff x="63500" y="63500"/>
            <a:chExt cx="1130300" cy="1130300"/>
          </a:xfrm>
        </p:grpSpPr>
        <p:sp>
          <p:nvSpPr>
            <p:cNvPr name="Freeform 3" id="3"/>
            <p:cNvSpPr/>
            <p:nvPr/>
          </p:nvSpPr>
          <p:spPr>
            <a:xfrm flipH="false" flipV="false" rot="0">
              <a:off x="63500" y="63500"/>
              <a:ext cx="1130300" cy="1130300"/>
            </a:xfrm>
            <a:custGeom>
              <a:avLst/>
              <a:gdLst/>
              <a:ahLst/>
              <a:cxnLst/>
              <a:rect r="r" b="b" t="t" l="l"/>
              <a:pathLst>
                <a:path h="1130300" w="1130300">
                  <a:moveTo>
                    <a:pt x="0" y="0"/>
                  </a:moveTo>
                  <a:lnTo>
                    <a:pt x="876300" y="0"/>
                  </a:lnTo>
                  <a:lnTo>
                    <a:pt x="1130300" y="1130300"/>
                  </a:lnTo>
                  <a:lnTo>
                    <a:pt x="0" y="1130300"/>
                  </a:lnTo>
                  <a:close/>
                </a:path>
              </a:pathLst>
            </a:custGeom>
            <a:blipFill>
              <a:blip r:embed="rId2"/>
              <a:stretch>
                <a:fillRect l="-27431" t="-5617" r="-16195" b="5617"/>
              </a:stretch>
            </a:blipFill>
          </p:spPr>
        </p:sp>
      </p:grpSp>
      <p:grpSp>
        <p:nvGrpSpPr>
          <p:cNvPr name="Group 4" id="4"/>
          <p:cNvGrpSpPr/>
          <p:nvPr/>
        </p:nvGrpSpPr>
        <p:grpSpPr>
          <a:xfrm rot="-5400000">
            <a:off x="1712441" y="7266087"/>
            <a:ext cx="2115307" cy="6099733"/>
            <a:chOff x="0" y="0"/>
            <a:chExt cx="557118" cy="1606514"/>
          </a:xfrm>
        </p:grpSpPr>
        <p:sp>
          <p:nvSpPr>
            <p:cNvPr name="Freeform 5" id="5"/>
            <p:cNvSpPr/>
            <p:nvPr/>
          </p:nvSpPr>
          <p:spPr>
            <a:xfrm flipH="false" flipV="false" rot="0">
              <a:off x="0" y="0"/>
              <a:ext cx="557118" cy="1606514"/>
            </a:xfrm>
            <a:custGeom>
              <a:avLst/>
              <a:gdLst/>
              <a:ahLst/>
              <a:cxnLst/>
              <a:rect r="r" b="b" t="t" l="l"/>
              <a:pathLst>
                <a:path h="1606514" w="557118">
                  <a:moveTo>
                    <a:pt x="557118" y="0"/>
                  </a:moveTo>
                  <a:lnTo>
                    <a:pt x="557118" y="1492214"/>
                  </a:lnTo>
                  <a:lnTo>
                    <a:pt x="278559" y="1606514"/>
                  </a:lnTo>
                  <a:lnTo>
                    <a:pt x="0" y="1492214"/>
                  </a:lnTo>
                  <a:lnTo>
                    <a:pt x="0" y="0"/>
                  </a:lnTo>
                  <a:lnTo>
                    <a:pt x="557118" y="0"/>
                  </a:lnTo>
                  <a:close/>
                </a:path>
              </a:pathLst>
            </a:custGeom>
            <a:solidFill>
              <a:srgbClr val="4B5D71"/>
            </a:solidFill>
          </p:spPr>
        </p:sp>
        <p:sp>
          <p:nvSpPr>
            <p:cNvPr name="TextBox 6" id="6"/>
            <p:cNvSpPr txBox="true"/>
            <p:nvPr/>
          </p:nvSpPr>
          <p:spPr>
            <a:xfrm>
              <a:off x="0" y="-38100"/>
              <a:ext cx="557118" cy="15303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1999163" y="-2552715"/>
            <a:ext cx="1541863" cy="6099733"/>
            <a:chOff x="0" y="0"/>
            <a:chExt cx="406087" cy="1606514"/>
          </a:xfrm>
        </p:grpSpPr>
        <p:sp>
          <p:nvSpPr>
            <p:cNvPr name="Freeform 8" id="8"/>
            <p:cNvSpPr/>
            <p:nvPr/>
          </p:nvSpPr>
          <p:spPr>
            <a:xfrm flipH="false" flipV="false" rot="0">
              <a:off x="0" y="0"/>
              <a:ext cx="406087" cy="1606514"/>
            </a:xfrm>
            <a:custGeom>
              <a:avLst/>
              <a:gdLst/>
              <a:ahLst/>
              <a:cxnLst/>
              <a:rect r="r" b="b" t="t" l="l"/>
              <a:pathLst>
                <a:path h="1606514" w="406087">
                  <a:moveTo>
                    <a:pt x="406087" y="0"/>
                  </a:moveTo>
                  <a:lnTo>
                    <a:pt x="406087" y="1492214"/>
                  </a:lnTo>
                  <a:lnTo>
                    <a:pt x="203044" y="1606514"/>
                  </a:lnTo>
                  <a:lnTo>
                    <a:pt x="0" y="1492214"/>
                  </a:lnTo>
                  <a:lnTo>
                    <a:pt x="0" y="0"/>
                  </a:lnTo>
                  <a:lnTo>
                    <a:pt x="406087" y="0"/>
                  </a:lnTo>
                  <a:close/>
                </a:path>
              </a:pathLst>
            </a:custGeom>
            <a:solidFill>
              <a:srgbClr val="4B5D71"/>
            </a:solidFill>
          </p:spPr>
        </p:sp>
        <p:sp>
          <p:nvSpPr>
            <p:cNvPr name="TextBox 9" id="9"/>
            <p:cNvSpPr txBox="true"/>
            <p:nvPr/>
          </p:nvSpPr>
          <p:spPr>
            <a:xfrm>
              <a:off x="0" y="-38100"/>
              <a:ext cx="406087" cy="153031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513158" y="469849"/>
            <a:ext cx="3978204" cy="452755"/>
          </a:xfrm>
          <a:prstGeom prst="rect">
            <a:avLst/>
          </a:prstGeom>
        </p:spPr>
        <p:txBody>
          <a:bodyPr anchor="t" rtlCol="false" tIns="0" lIns="0" bIns="0" rIns="0">
            <a:spAutoFit/>
          </a:bodyPr>
          <a:lstStyle/>
          <a:p>
            <a:pPr algn="l">
              <a:lnSpc>
                <a:spcPts val="1820"/>
              </a:lnSpc>
            </a:pPr>
            <a:r>
              <a:rPr lang="en-US" sz="1300" spc="-26">
                <a:solidFill>
                  <a:srgbClr val="FFFFFF"/>
                </a:solidFill>
                <a:latin typeface="Montserrat"/>
                <a:ea typeface="Montserrat"/>
                <a:cs typeface="Montserrat"/>
                <a:sym typeface="Montserrat"/>
              </a:rPr>
              <a:t>TRƯỜNG ĐẠI HỌC QUẢN LÝ VÀ CÔNG NGHỆ </a:t>
            </a:r>
            <a:r>
              <a:rPr lang="en-US" sz="1300" spc="-26">
                <a:solidFill>
                  <a:srgbClr val="FFFFFF"/>
                </a:solidFill>
                <a:latin typeface="Montserrat"/>
                <a:ea typeface="Montserrat"/>
                <a:cs typeface="Montserrat"/>
                <a:sym typeface="Montserrat"/>
              </a:rPr>
              <a:t>THÀNH PHỐ HỒ CHÍ MINH</a:t>
            </a:r>
          </a:p>
        </p:txBody>
      </p:sp>
      <p:grpSp>
        <p:nvGrpSpPr>
          <p:cNvPr name="Group 11" id="11"/>
          <p:cNvGrpSpPr/>
          <p:nvPr/>
        </p:nvGrpSpPr>
        <p:grpSpPr>
          <a:xfrm rot="-5400000">
            <a:off x="7424233" y="-3442733"/>
            <a:ext cx="1804098" cy="6296033"/>
            <a:chOff x="0" y="0"/>
            <a:chExt cx="480433" cy="1676640"/>
          </a:xfrm>
        </p:grpSpPr>
        <p:sp>
          <p:nvSpPr>
            <p:cNvPr name="Freeform 12" id="12"/>
            <p:cNvSpPr/>
            <p:nvPr/>
          </p:nvSpPr>
          <p:spPr>
            <a:xfrm flipH="false" flipV="false" rot="0">
              <a:off x="0" y="0"/>
              <a:ext cx="480433" cy="1676640"/>
            </a:xfrm>
            <a:custGeom>
              <a:avLst/>
              <a:gdLst/>
              <a:ahLst/>
              <a:cxnLst/>
              <a:rect r="r" b="b" t="t" l="l"/>
              <a:pathLst>
                <a:path h="1676640" w="480433">
                  <a:moveTo>
                    <a:pt x="480433" y="0"/>
                  </a:moveTo>
                  <a:lnTo>
                    <a:pt x="480433" y="1562340"/>
                  </a:lnTo>
                  <a:lnTo>
                    <a:pt x="240217" y="1676640"/>
                  </a:lnTo>
                  <a:lnTo>
                    <a:pt x="0" y="1562340"/>
                  </a:lnTo>
                  <a:lnTo>
                    <a:pt x="0" y="0"/>
                  </a:lnTo>
                  <a:lnTo>
                    <a:pt x="480433" y="0"/>
                  </a:lnTo>
                  <a:close/>
                </a:path>
              </a:pathLst>
            </a:custGeom>
            <a:solidFill>
              <a:srgbClr val="4B5D71"/>
            </a:solidFill>
          </p:spPr>
        </p:sp>
        <p:sp>
          <p:nvSpPr>
            <p:cNvPr name="TextBox 13" id="13"/>
            <p:cNvSpPr txBox="true"/>
            <p:nvPr/>
          </p:nvSpPr>
          <p:spPr>
            <a:xfrm>
              <a:off x="0" y="-38100"/>
              <a:ext cx="480433" cy="160044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5400000">
            <a:off x="17236987" y="474308"/>
            <a:ext cx="155337" cy="110712"/>
            <a:chOff x="0" y="0"/>
            <a:chExt cx="812800" cy="579296"/>
          </a:xfrm>
        </p:grpSpPr>
        <p:sp>
          <p:nvSpPr>
            <p:cNvPr name="Freeform 15" id="15"/>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6" id="16"/>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88699" y="481143"/>
            <a:ext cx="1191983" cy="441461"/>
          </a:xfrm>
          <a:custGeom>
            <a:avLst/>
            <a:gdLst/>
            <a:ahLst/>
            <a:cxnLst/>
            <a:rect r="r" b="b" t="t" l="l"/>
            <a:pathLst>
              <a:path h="441461" w="1191983">
                <a:moveTo>
                  <a:pt x="0" y="0"/>
                </a:moveTo>
                <a:lnTo>
                  <a:pt x="1191983" y="0"/>
                </a:lnTo>
                <a:lnTo>
                  <a:pt x="1191983" y="441461"/>
                </a:lnTo>
                <a:lnTo>
                  <a:pt x="0" y="441461"/>
                </a:lnTo>
                <a:lnTo>
                  <a:pt x="0" y="0"/>
                </a:lnTo>
                <a:close/>
              </a:path>
            </a:pathLst>
          </a:custGeom>
          <a:blipFill>
            <a:blip r:embed="rId3"/>
            <a:stretch>
              <a:fillRect l="-7672" t="0" r="-3713" b="0"/>
            </a:stretch>
          </a:blipFill>
        </p:spPr>
      </p:sp>
      <p:sp>
        <p:nvSpPr>
          <p:cNvPr name="TextBox 18" id="18"/>
          <p:cNvSpPr txBox="true"/>
          <p:nvPr/>
        </p:nvSpPr>
        <p:spPr>
          <a:xfrm rot="0">
            <a:off x="10679728" y="3076397"/>
            <a:ext cx="5991949" cy="1479411"/>
          </a:xfrm>
          <a:prstGeom prst="rect">
            <a:avLst/>
          </a:prstGeom>
        </p:spPr>
        <p:txBody>
          <a:bodyPr anchor="t" rtlCol="false" tIns="0" lIns="0" bIns="0" rIns="0">
            <a:spAutoFit/>
          </a:bodyPr>
          <a:lstStyle/>
          <a:p>
            <a:pPr algn="ctr">
              <a:lnSpc>
                <a:spcPts val="5615"/>
              </a:lnSpc>
            </a:pPr>
            <a:r>
              <a:rPr lang="en-US" sz="5199" spc="-254">
                <a:solidFill>
                  <a:srgbClr val="000000"/>
                </a:solidFill>
                <a:latin typeface="Poppins"/>
                <a:ea typeface="Poppins"/>
                <a:cs typeface="Poppins"/>
                <a:sym typeface="Poppins"/>
              </a:rPr>
              <a:t> ĐỒ ÁN GIẢI THUẬT TOÁN SUDOKU</a:t>
            </a:r>
          </a:p>
        </p:txBody>
      </p:sp>
      <p:sp>
        <p:nvSpPr>
          <p:cNvPr name="TextBox 19" id="19"/>
          <p:cNvSpPr txBox="true"/>
          <p:nvPr/>
        </p:nvSpPr>
        <p:spPr>
          <a:xfrm rot="0">
            <a:off x="10485546" y="7488682"/>
            <a:ext cx="2844648" cy="396619"/>
          </a:xfrm>
          <a:prstGeom prst="rect">
            <a:avLst/>
          </a:prstGeom>
        </p:spPr>
        <p:txBody>
          <a:bodyPr anchor="t" rtlCol="false" tIns="0" lIns="0" bIns="0" rIns="0">
            <a:spAutoFit/>
          </a:bodyPr>
          <a:lstStyle/>
          <a:p>
            <a:pPr algn="l" marL="0" indent="0" lvl="0">
              <a:lnSpc>
                <a:spcPts val="3276"/>
              </a:lnSpc>
              <a:spcBef>
                <a:spcPct val="0"/>
              </a:spcBef>
            </a:pPr>
            <a:r>
              <a:rPr lang="en-US" b="true" sz="2520" i="true" spc="5">
                <a:solidFill>
                  <a:srgbClr val="000000"/>
                </a:solidFill>
                <a:latin typeface="Montserrat Bold Italics"/>
                <a:ea typeface="Montserrat Bold Italics"/>
                <a:cs typeface="Montserrat Bold Italics"/>
                <a:sym typeface="Montserrat Bold Italics"/>
              </a:rPr>
              <a:t>GVHD          </a:t>
            </a:r>
            <a:r>
              <a:rPr lang="en-US" b="true" sz="2520" i="true" spc="5" u="none">
                <a:solidFill>
                  <a:srgbClr val="000000"/>
                </a:solidFill>
                <a:latin typeface="Montserrat Bold Italics"/>
                <a:ea typeface="Montserrat Bold Italics"/>
                <a:cs typeface="Montserrat Bold Italics"/>
                <a:sym typeface="Montserrat Bold Italics"/>
              </a:rPr>
              <a:t>:</a:t>
            </a:r>
          </a:p>
        </p:txBody>
      </p:sp>
      <p:sp>
        <p:nvSpPr>
          <p:cNvPr name="TextBox 20" id="20"/>
          <p:cNvSpPr txBox="true"/>
          <p:nvPr/>
        </p:nvSpPr>
        <p:spPr>
          <a:xfrm rot="0">
            <a:off x="10488134" y="6996297"/>
            <a:ext cx="2842084" cy="396619"/>
          </a:xfrm>
          <a:prstGeom prst="rect">
            <a:avLst/>
          </a:prstGeom>
        </p:spPr>
        <p:txBody>
          <a:bodyPr anchor="t" rtlCol="false" tIns="0" lIns="0" bIns="0" rIns="0">
            <a:spAutoFit/>
          </a:bodyPr>
          <a:lstStyle/>
          <a:p>
            <a:pPr algn="l" marL="0" indent="0" lvl="0">
              <a:lnSpc>
                <a:spcPts val="3276"/>
              </a:lnSpc>
              <a:spcBef>
                <a:spcPct val="0"/>
              </a:spcBef>
            </a:pPr>
            <a:r>
              <a:rPr lang="en-US" b="true" sz="2520" i="true" spc="5">
                <a:solidFill>
                  <a:srgbClr val="000000"/>
                </a:solidFill>
                <a:latin typeface="Montserrat Bold Italics"/>
                <a:ea typeface="Montserrat Bold Italics"/>
                <a:cs typeface="Montserrat Bold Italics"/>
                <a:sym typeface="Montserrat Bold Italics"/>
              </a:rPr>
              <a:t>Tên</a:t>
            </a:r>
            <a:r>
              <a:rPr lang="en-US" b="true" sz="2520" i="true" spc="5">
                <a:solidFill>
                  <a:srgbClr val="000000"/>
                </a:solidFill>
                <a:latin typeface="Montserrat Bold Italics"/>
                <a:ea typeface="Montserrat Bold Italics"/>
                <a:cs typeface="Montserrat Bold Italics"/>
                <a:sym typeface="Montserrat Bold Italics"/>
              </a:rPr>
              <a:t>   :</a:t>
            </a:r>
          </a:p>
        </p:txBody>
      </p:sp>
      <p:sp>
        <p:nvSpPr>
          <p:cNvPr name="TextBox 21" id="21"/>
          <p:cNvSpPr txBox="true"/>
          <p:nvPr/>
        </p:nvSpPr>
        <p:spPr>
          <a:xfrm rot="0">
            <a:off x="13142775" y="7497075"/>
            <a:ext cx="4845345" cy="388226"/>
          </a:xfrm>
          <a:prstGeom prst="rect">
            <a:avLst/>
          </a:prstGeom>
        </p:spPr>
        <p:txBody>
          <a:bodyPr anchor="t" rtlCol="false" tIns="0" lIns="0" bIns="0" rIns="0">
            <a:spAutoFit/>
          </a:bodyPr>
          <a:lstStyle/>
          <a:p>
            <a:pPr algn="l" marL="0" indent="0" lvl="0">
              <a:lnSpc>
                <a:spcPts val="3160"/>
              </a:lnSpc>
              <a:spcBef>
                <a:spcPct val="0"/>
              </a:spcBef>
            </a:pPr>
            <a:r>
              <a:rPr lang="en-US" b="true" sz="2431" i="true">
                <a:solidFill>
                  <a:srgbClr val="000000"/>
                </a:solidFill>
                <a:latin typeface="Montserrat Bold Italics"/>
                <a:ea typeface="Montserrat Bold Italics"/>
                <a:cs typeface="Montserrat Bold Italics"/>
                <a:sym typeface="Montserrat Bold Italics"/>
              </a:rPr>
              <a:t>Ths.Nguyễn Quản Bá Hồng</a:t>
            </a:r>
          </a:p>
        </p:txBody>
      </p:sp>
      <p:sp>
        <p:nvSpPr>
          <p:cNvPr name="TextBox 22" id="22"/>
          <p:cNvSpPr txBox="true"/>
          <p:nvPr/>
        </p:nvSpPr>
        <p:spPr>
          <a:xfrm rot="0">
            <a:off x="13132014" y="7006470"/>
            <a:ext cx="3318910" cy="388226"/>
          </a:xfrm>
          <a:prstGeom prst="rect">
            <a:avLst/>
          </a:prstGeom>
        </p:spPr>
        <p:txBody>
          <a:bodyPr anchor="t" rtlCol="false" tIns="0" lIns="0" bIns="0" rIns="0">
            <a:spAutoFit/>
          </a:bodyPr>
          <a:lstStyle/>
          <a:p>
            <a:pPr algn="l" marL="0" indent="0" lvl="0">
              <a:lnSpc>
                <a:spcPts val="3160"/>
              </a:lnSpc>
              <a:spcBef>
                <a:spcPct val="0"/>
              </a:spcBef>
            </a:pPr>
            <a:r>
              <a:rPr lang="en-US" b="true" sz="2430" i="true" spc="-48">
                <a:solidFill>
                  <a:srgbClr val="000000"/>
                </a:solidFill>
                <a:latin typeface="Montserrat Bold Italics"/>
                <a:ea typeface="Montserrat Bold Italics"/>
                <a:cs typeface="Montserrat Bold Italics"/>
                <a:sym typeface="Montserrat Bold Italics"/>
              </a:rPr>
              <a:t>Nguyễn Nhật Khôi</a:t>
            </a:r>
          </a:p>
        </p:txBody>
      </p:sp>
      <p:sp>
        <p:nvSpPr>
          <p:cNvPr name="TextBox 23" id="23"/>
          <p:cNvSpPr txBox="true"/>
          <p:nvPr/>
        </p:nvSpPr>
        <p:spPr>
          <a:xfrm rot="0">
            <a:off x="463201" y="9507569"/>
            <a:ext cx="4613786" cy="318376"/>
          </a:xfrm>
          <a:prstGeom prst="rect">
            <a:avLst/>
          </a:prstGeom>
        </p:spPr>
        <p:txBody>
          <a:bodyPr anchor="t" rtlCol="false" tIns="0" lIns="0" bIns="0" rIns="0">
            <a:spAutoFit/>
          </a:bodyPr>
          <a:lstStyle/>
          <a:p>
            <a:pPr algn="l" marL="0" indent="0" lvl="0">
              <a:lnSpc>
                <a:spcPts val="2510"/>
              </a:lnSpc>
              <a:spcBef>
                <a:spcPct val="0"/>
              </a:spcBef>
            </a:pPr>
            <a:r>
              <a:rPr lang="en-US" b="true" sz="1931" i="true">
                <a:solidFill>
                  <a:srgbClr val="E9E9E9"/>
                </a:solidFill>
                <a:latin typeface="Montserrat Bold Italics"/>
                <a:ea typeface="Montserrat Bold Italics"/>
                <a:cs typeface="Montserrat Bold Italics"/>
                <a:sym typeface="Montserrat Bold Italics"/>
              </a:rPr>
              <a:t>Thứ 3, ngày 15 tháng 7 năm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251485" y="-3573610"/>
            <a:ext cx="1845969" cy="6599658"/>
            <a:chOff x="0" y="0"/>
            <a:chExt cx="486181" cy="1738182"/>
          </a:xfrm>
        </p:grpSpPr>
        <p:sp>
          <p:nvSpPr>
            <p:cNvPr name="Freeform 6" id="6"/>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7" id="7"/>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5029554" y="7367401"/>
            <a:ext cx="1478278" cy="5038615"/>
            <a:chOff x="0" y="0"/>
            <a:chExt cx="389341" cy="1327043"/>
          </a:xfrm>
        </p:grpSpPr>
        <p:sp>
          <p:nvSpPr>
            <p:cNvPr name="Freeform 9" id="9"/>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10" id="10"/>
            <p:cNvSpPr txBox="true"/>
            <p:nvPr/>
          </p:nvSpPr>
          <p:spPr>
            <a:xfrm>
              <a:off x="0" y="-28575"/>
              <a:ext cx="389341" cy="1241318"/>
            </a:xfrm>
            <a:prstGeom prst="rect">
              <a:avLst/>
            </a:prstGeom>
          </p:spPr>
          <p:txBody>
            <a:bodyPr anchor="ctr" rtlCol="false" tIns="50800" lIns="50800" bIns="50800" rIns="50800"/>
            <a:lstStyle/>
            <a:p>
              <a:pPr algn="ctr">
                <a:lnSpc>
                  <a:spcPts val="2240"/>
                </a:lnSpc>
              </a:pPr>
            </a:p>
          </p:txBody>
        </p:sp>
      </p:grpSp>
      <p:grpSp>
        <p:nvGrpSpPr>
          <p:cNvPr name="Group 11" id="11"/>
          <p:cNvGrpSpPr/>
          <p:nvPr/>
        </p:nvGrpSpPr>
        <p:grpSpPr>
          <a:xfrm rot="5400000">
            <a:off x="10910490" y="8106539"/>
            <a:ext cx="1845969" cy="5038615"/>
            <a:chOff x="0" y="0"/>
            <a:chExt cx="486181" cy="1327043"/>
          </a:xfrm>
        </p:grpSpPr>
        <p:sp>
          <p:nvSpPr>
            <p:cNvPr name="Freeform 12" id="12"/>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3" id="13"/>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6" id="16"/>
          <p:cNvGrpSpPr/>
          <p:nvPr/>
        </p:nvGrpSpPr>
        <p:grpSpPr>
          <a:xfrm rot="5400000">
            <a:off x="17236987" y="474308"/>
            <a:ext cx="155337" cy="110712"/>
            <a:chOff x="0" y="0"/>
            <a:chExt cx="812800" cy="579296"/>
          </a:xfrm>
        </p:grpSpPr>
        <p:sp>
          <p:nvSpPr>
            <p:cNvPr name="Freeform 17" id="17"/>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8" id="18"/>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30934" y="481143"/>
            <a:ext cx="1191983" cy="441461"/>
          </a:xfrm>
          <a:custGeom>
            <a:avLst/>
            <a:gdLst/>
            <a:ahLst/>
            <a:cxnLst/>
            <a:rect r="r" b="b" t="t" l="l"/>
            <a:pathLst>
              <a:path h="441461" w="1191983">
                <a:moveTo>
                  <a:pt x="0" y="0"/>
                </a:moveTo>
                <a:lnTo>
                  <a:pt x="1191982" y="0"/>
                </a:lnTo>
                <a:lnTo>
                  <a:pt x="1191982" y="441461"/>
                </a:lnTo>
                <a:lnTo>
                  <a:pt x="0" y="441461"/>
                </a:lnTo>
                <a:lnTo>
                  <a:pt x="0" y="0"/>
                </a:lnTo>
                <a:close/>
              </a:path>
            </a:pathLst>
          </a:custGeom>
          <a:blipFill>
            <a:blip r:embed="rId4"/>
            <a:stretch>
              <a:fillRect l="-7672" t="0" r="-3713" b="0"/>
            </a:stretch>
          </a:blipFill>
        </p:spPr>
      </p:sp>
      <p:sp>
        <p:nvSpPr>
          <p:cNvPr name="Freeform 20" id="20"/>
          <p:cNvSpPr/>
          <p:nvPr/>
        </p:nvSpPr>
        <p:spPr>
          <a:xfrm flipH="false" flipV="false" rot="0">
            <a:off x="-279772" y="3248873"/>
            <a:ext cx="8988623" cy="5818091"/>
          </a:xfrm>
          <a:custGeom>
            <a:avLst/>
            <a:gdLst/>
            <a:ahLst/>
            <a:cxnLst/>
            <a:rect r="r" b="b" t="t" l="l"/>
            <a:pathLst>
              <a:path h="5818091" w="8988623">
                <a:moveTo>
                  <a:pt x="0" y="0"/>
                </a:moveTo>
                <a:lnTo>
                  <a:pt x="8988623" y="0"/>
                </a:lnTo>
                <a:lnTo>
                  <a:pt x="8988623" y="5818090"/>
                </a:lnTo>
                <a:lnTo>
                  <a:pt x="0" y="5818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21" id="21"/>
          <p:cNvPicPr>
            <a:picLocks noChangeAspect="true"/>
          </p:cNvPicPr>
          <p:nvPr/>
        </p:nvPicPr>
        <p:blipFill>
          <a:blip r:embed="rId7"/>
          <a:srcRect l="0" t="0" r="0" b="0"/>
          <a:stretch>
            <a:fillRect/>
          </a:stretch>
        </p:blipFill>
        <p:spPr>
          <a:xfrm flipH="false" flipV="false" rot="0">
            <a:off x="5073394" y="3087598"/>
            <a:ext cx="1747517" cy="2055902"/>
          </a:xfrm>
          <a:prstGeom prst="rect">
            <a:avLst/>
          </a:prstGeom>
        </p:spPr>
      </p:pic>
      <p:sp>
        <p:nvSpPr>
          <p:cNvPr name="TextBox 22" id="22"/>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23" id="23"/>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24" id="24"/>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25" id="25"/>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6" id="26"/>
          <p:cNvSpPr txBox="true"/>
          <p:nvPr/>
        </p:nvSpPr>
        <p:spPr>
          <a:xfrm rot="0">
            <a:off x="1580091" y="452568"/>
            <a:ext cx="4058007" cy="73596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a:p>
            <a:pPr algn="l">
              <a:lnSpc>
                <a:spcPts val="1960"/>
              </a:lnSpc>
            </a:pPr>
          </a:p>
        </p:txBody>
      </p:sp>
      <p:sp>
        <p:nvSpPr>
          <p:cNvPr name="TextBox 27" id="27"/>
          <p:cNvSpPr txBox="true"/>
          <p:nvPr/>
        </p:nvSpPr>
        <p:spPr>
          <a:xfrm rot="0">
            <a:off x="5677579" y="1458922"/>
            <a:ext cx="6062543" cy="762000"/>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Open Sans Bold"/>
                <a:ea typeface="Open Sans Bold"/>
                <a:cs typeface="Open Sans Bold"/>
                <a:sym typeface="Open Sans Bold"/>
              </a:rPr>
              <a:t>🚀  Hướng phát triển</a:t>
            </a:r>
          </a:p>
        </p:txBody>
      </p:sp>
      <p:grpSp>
        <p:nvGrpSpPr>
          <p:cNvPr name="Group 28" id="28"/>
          <p:cNvGrpSpPr/>
          <p:nvPr/>
        </p:nvGrpSpPr>
        <p:grpSpPr>
          <a:xfrm rot="2175880">
            <a:off x="8456684" y="4459057"/>
            <a:ext cx="504334" cy="441292"/>
            <a:chOff x="0" y="0"/>
            <a:chExt cx="812800" cy="711200"/>
          </a:xfrm>
        </p:grpSpPr>
        <p:sp>
          <p:nvSpPr>
            <p:cNvPr name="Freeform 29" id="2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0000"/>
            </a:solidFill>
          </p:spPr>
        </p:sp>
        <p:sp>
          <p:nvSpPr>
            <p:cNvPr name="TextBox 30" id="30"/>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2175880">
            <a:off x="8456684" y="6264338"/>
            <a:ext cx="504334" cy="441292"/>
            <a:chOff x="0" y="0"/>
            <a:chExt cx="812800" cy="711200"/>
          </a:xfrm>
        </p:grpSpPr>
        <p:sp>
          <p:nvSpPr>
            <p:cNvPr name="Freeform 32" id="32"/>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0000"/>
            </a:solidFill>
          </p:spPr>
        </p:sp>
        <p:sp>
          <p:nvSpPr>
            <p:cNvPr name="TextBox 33" id="33"/>
            <p:cNvSpPr txBox="true"/>
            <p:nvPr/>
          </p:nvSpPr>
          <p:spPr>
            <a:xfrm>
              <a:off x="127000" y="12700"/>
              <a:ext cx="558800" cy="3683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9314167" y="4444754"/>
            <a:ext cx="6838593"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a:ea typeface="Open Sans"/>
                <a:cs typeface="Open Sans"/>
                <a:sym typeface="Open Sans"/>
              </a:rPr>
              <a:t>Nâng cấp để hỗ trợ các biến thể Sudoku khác.</a:t>
            </a:r>
          </a:p>
        </p:txBody>
      </p:sp>
      <p:sp>
        <p:nvSpPr>
          <p:cNvPr name="TextBox 35" id="35"/>
          <p:cNvSpPr txBox="true"/>
          <p:nvPr/>
        </p:nvSpPr>
        <p:spPr>
          <a:xfrm rot="0">
            <a:off x="9172811" y="5942380"/>
            <a:ext cx="8450763" cy="8604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Cải thiện thuật toán để tối ưu hơn cho các bài toán với kích thước lớn hoặc có các yêu cầu ràng buộc bổ sung.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251485" y="-3573610"/>
            <a:ext cx="1845969" cy="6599658"/>
            <a:chOff x="0" y="0"/>
            <a:chExt cx="486181" cy="1738182"/>
          </a:xfrm>
        </p:grpSpPr>
        <p:sp>
          <p:nvSpPr>
            <p:cNvPr name="Freeform 6" id="6"/>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7" id="7"/>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5029554" y="7367401"/>
            <a:ext cx="1478278" cy="5038615"/>
            <a:chOff x="0" y="0"/>
            <a:chExt cx="389341" cy="1327043"/>
          </a:xfrm>
        </p:grpSpPr>
        <p:sp>
          <p:nvSpPr>
            <p:cNvPr name="Freeform 9" id="9"/>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10" id="10"/>
            <p:cNvSpPr txBox="true"/>
            <p:nvPr/>
          </p:nvSpPr>
          <p:spPr>
            <a:xfrm>
              <a:off x="0" y="-38100"/>
              <a:ext cx="389341" cy="1250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0910490" y="8106539"/>
            <a:ext cx="1845969" cy="5038615"/>
            <a:chOff x="0" y="0"/>
            <a:chExt cx="486181" cy="1327043"/>
          </a:xfrm>
        </p:grpSpPr>
        <p:sp>
          <p:nvSpPr>
            <p:cNvPr name="Freeform 12" id="12"/>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3" id="13"/>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6" id="16"/>
          <p:cNvGrpSpPr/>
          <p:nvPr/>
        </p:nvGrpSpPr>
        <p:grpSpPr>
          <a:xfrm rot="5400000">
            <a:off x="17236987" y="474308"/>
            <a:ext cx="155337" cy="110712"/>
            <a:chOff x="0" y="0"/>
            <a:chExt cx="812800" cy="579296"/>
          </a:xfrm>
        </p:grpSpPr>
        <p:sp>
          <p:nvSpPr>
            <p:cNvPr name="Freeform 17" id="17"/>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8" id="18"/>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64607" y="529664"/>
            <a:ext cx="1191983" cy="441461"/>
          </a:xfrm>
          <a:custGeom>
            <a:avLst/>
            <a:gdLst/>
            <a:ahLst/>
            <a:cxnLst/>
            <a:rect r="r" b="b" t="t" l="l"/>
            <a:pathLst>
              <a:path h="441461" w="1191983">
                <a:moveTo>
                  <a:pt x="0" y="0"/>
                </a:moveTo>
                <a:lnTo>
                  <a:pt x="1191983" y="0"/>
                </a:lnTo>
                <a:lnTo>
                  <a:pt x="1191983" y="441461"/>
                </a:lnTo>
                <a:lnTo>
                  <a:pt x="0" y="441461"/>
                </a:lnTo>
                <a:lnTo>
                  <a:pt x="0" y="0"/>
                </a:lnTo>
                <a:close/>
              </a:path>
            </a:pathLst>
          </a:custGeom>
          <a:blipFill>
            <a:blip r:embed="rId4"/>
            <a:stretch>
              <a:fillRect l="-7672" t="0" r="-3713" b="0"/>
            </a:stretch>
          </a:blipFill>
        </p:spPr>
      </p:sp>
      <p:sp>
        <p:nvSpPr>
          <p:cNvPr name="TextBox 20" id="20"/>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21" id="21"/>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22" id="22"/>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23" id="23"/>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4" id="24"/>
          <p:cNvSpPr txBox="true"/>
          <p:nvPr/>
        </p:nvSpPr>
        <p:spPr>
          <a:xfrm rot="0">
            <a:off x="1518200" y="452568"/>
            <a:ext cx="4058007" cy="73596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a:p>
            <a:pPr algn="l">
              <a:lnSpc>
                <a:spcPts val="1960"/>
              </a:lnSpc>
            </a:pPr>
          </a:p>
        </p:txBody>
      </p:sp>
      <p:sp>
        <p:nvSpPr>
          <p:cNvPr name="TextBox 25" id="25"/>
          <p:cNvSpPr txBox="true"/>
          <p:nvPr/>
        </p:nvSpPr>
        <p:spPr>
          <a:xfrm rot="0">
            <a:off x="1291473" y="3067208"/>
            <a:ext cx="15705055" cy="3709778"/>
          </a:xfrm>
          <a:prstGeom prst="rect">
            <a:avLst/>
          </a:prstGeom>
        </p:spPr>
        <p:txBody>
          <a:bodyPr anchor="t" rtlCol="false" tIns="0" lIns="0" bIns="0" rIns="0">
            <a:spAutoFit/>
          </a:bodyPr>
          <a:lstStyle/>
          <a:p>
            <a:pPr algn="l">
              <a:lnSpc>
                <a:spcPts val="26647"/>
              </a:lnSpc>
            </a:pPr>
            <a:r>
              <a:rPr lang="en-US" sz="24673" spc="-1209" b="true">
                <a:solidFill>
                  <a:srgbClr val="38B6FF"/>
                </a:solidFill>
                <a:latin typeface="Poppins Bold"/>
                <a:ea typeface="Poppins Bold"/>
                <a:cs typeface="Poppins Bold"/>
                <a:sym typeface="Poppins Bold"/>
              </a:rPr>
              <a:t>Thank You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251485" y="-3573610"/>
            <a:ext cx="1845969" cy="6599658"/>
            <a:chOff x="0" y="0"/>
            <a:chExt cx="486181" cy="1738182"/>
          </a:xfrm>
        </p:grpSpPr>
        <p:sp>
          <p:nvSpPr>
            <p:cNvPr name="Freeform 6" id="6"/>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7" id="7"/>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5029554" y="7367401"/>
            <a:ext cx="1478278" cy="5038615"/>
            <a:chOff x="0" y="0"/>
            <a:chExt cx="389341" cy="1327043"/>
          </a:xfrm>
        </p:grpSpPr>
        <p:sp>
          <p:nvSpPr>
            <p:cNvPr name="Freeform 9" id="9"/>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10" id="10"/>
            <p:cNvSpPr txBox="true"/>
            <p:nvPr/>
          </p:nvSpPr>
          <p:spPr>
            <a:xfrm>
              <a:off x="0" y="-38100"/>
              <a:ext cx="389341" cy="1250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0910490" y="8106539"/>
            <a:ext cx="1845969" cy="5038615"/>
            <a:chOff x="0" y="0"/>
            <a:chExt cx="486181" cy="1327043"/>
          </a:xfrm>
        </p:grpSpPr>
        <p:sp>
          <p:nvSpPr>
            <p:cNvPr name="Freeform 12" id="12"/>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3" id="13"/>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6" id="16"/>
          <p:cNvGrpSpPr/>
          <p:nvPr/>
        </p:nvGrpSpPr>
        <p:grpSpPr>
          <a:xfrm rot="5400000">
            <a:off x="17236987" y="474308"/>
            <a:ext cx="155337" cy="110712"/>
            <a:chOff x="0" y="0"/>
            <a:chExt cx="812800" cy="579296"/>
          </a:xfrm>
        </p:grpSpPr>
        <p:sp>
          <p:nvSpPr>
            <p:cNvPr name="Freeform 17" id="17"/>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8" id="18"/>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64607" y="529664"/>
            <a:ext cx="1191983" cy="441461"/>
          </a:xfrm>
          <a:custGeom>
            <a:avLst/>
            <a:gdLst/>
            <a:ahLst/>
            <a:cxnLst/>
            <a:rect r="r" b="b" t="t" l="l"/>
            <a:pathLst>
              <a:path h="441461" w="1191983">
                <a:moveTo>
                  <a:pt x="0" y="0"/>
                </a:moveTo>
                <a:lnTo>
                  <a:pt x="1191983" y="0"/>
                </a:lnTo>
                <a:lnTo>
                  <a:pt x="1191983" y="441461"/>
                </a:lnTo>
                <a:lnTo>
                  <a:pt x="0" y="441461"/>
                </a:lnTo>
                <a:lnTo>
                  <a:pt x="0" y="0"/>
                </a:lnTo>
                <a:close/>
              </a:path>
            </a:pathLst>
          </a:custGeom>
          <a:blipFill>
            <a:blip r:embed="rId4"/>
            <a:stretch>
              <a:fillRect l="-7672" t="0" r="-3713" b="0"/>
            </a:stretch>
          </a:blipFill>
        </p:spPr>
      </p:sp>
      <p:sp>
        <p:nvSpPr>
          <p:cNvPr name="TextBox 20" id="20"/>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21" id="21"/>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22" id="22"/>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23" id="23"/>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4" id="24"/>
          <p:cNvSpPr txBox="true"/>
          <p:nvPr/>
        </p:nvSpPr>
        <p:spPr>
          <a:xfrm rot="0">
            <a:off x="1518200" y="452568"/>
            <a:ext cx="4058007" cy="73596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a:p>
            <a:pPr algn="l">
              <a:lnSpc>
                <a:spcPts val="196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251485" y="-3573610"/>
            <a:ext cx="1845969" cy="6599658"/>
            <a:chOff x="0" y="0"/>
            <a:chExt cx="486181" cy="1738182"/>
          </a:xfrm>
        </p:grpSpPr>
        <p:sp>
          <p:nvSpPr>
            <p:cNvPr name="Freeform 6" id="6"/>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7" id="7"/>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5029554" y="7367401"/>
            <a:ext cx="1478278" cy="5038615"/>
            <a:chOff x="0" y="0"/>
            <a:chExt cx="389341" cy="1327043"/>
          </a:xfrm>
        </p:grpSpPr>
        <p:sp>
          <p:nvSpPr>
            <p:cNvPr name="Freeform 9" id="9"/>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10" id="10"/>
            <p:cNvSpPr txBox="true"/>
            <p:nvPr/>
          </p:nvSpPr>
          <p:spPr>
            <a:xfrm>
              <a:off x="0" y="-38100"/>
              <a:ext cx="389341" cy="1250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0910490" y="8106539"/>
            <a:ext cx="1845969" cy="5038615"/>
            <a:chOff x="0" y="0"/>
            <a:chExt cx="486181" cy="1327043"/>
          </a:xfrm>
        </p:grpSpPr>
        <p:sp>
          <p:nvSpPr>
            <p:cNvPr name="Freeform 12" id="12"/>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3" id="13"/>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6" id="16"/>
          <p:cNvGrpSpPr/>
          <p:nvPr/>
        </p:nvGrpSpPr>
        <p:grpSpPr>
          <a:xfrm rot="5400000">
            <a:off x="17236987" y="474308"/>
            <a:ext cx="155337" cy="110712"/>
            <a:chOff x="0" y="0"/>
            <a:chExt cx="812800" cy="579296"/>
          </a:xfrm>
        </p:grpSpPr>
        <p:sp>
          <p:nvSpPr>
            <p:cNvPr name="Freeform 17" id="17"/>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8" id="18"/>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209781" y="496125"/>
            <a:ext cx="1191983" cy="441461"/>
          </a:xfrm>
          <a:custGeom>
            <a:avLst/>
            <a:gdLst/>
            <a:ahLst/>
            <a:cxnLst/>
            <a:rect r="r" b="b" t="t" l="l"/>
            <a:pathLst>
              <a:path h="441461" w="1191983">
                <a:moveTo>
                  <a:pt x="0" y="0"/>
                </a:moveTo>
                <a:lnTo>
                  <a:pt x="1191983" y="0"/>
                </a:lnTo>
                <a:lnTo>
                  <a:pt x="1191983" y="441462"/>
                </a:lnTo>
                <a:lnTo>
                  <a:pt x="0" y="441462"/>
                </a:lnTo>
                <a:lnTo>
                  <a:pt x="0" y="0"/>
                </a:lnTo>
                <a:close/>
              </a:path>
            </a:pathLst>
          </a:custGeom>
          <a:blipFill>
            <a:blip r:embed="rId4"/>
            <a:stretch>
              <a:fillRect l="-7672" t="0" r="-3713" b="0"/>
            </a:stretch>
          </a:blipFill>
        </p:spPr>
      </p:sp>
      <p:sp>
        <p:nvSpPr>
          <p:cNvPr name="Freeform 20" id="20"/>
          <p:cNvSpPr/>
          <p:nvPr/>
        </p:nvSpPr>
        <p:spPr>
          <a:xfrm flipH="false" flipV="false" rot="0">
            <a:off x="-4176011" y="2400300"/>
            <a:ext cx="13654006" cy="8267700"/>
          </a:xfrm>
          <a:custGeom>
            <a:avLst/>
            <a:gdLst/>
            <a:ahLst/>
            <a:cxnLst/>
            <a:rect r="r" b="b" t="t" l="l"/>
            <a:pathLst>
              <a:path h="8267700" w="13654006">
                <a:moveTo>
                  <a:pt x="0" y="0"/>
                </a:moveTo>
                <a:lnTo>
                  <a:pt x="13654006" y="0"/>
                </a:lnTo>
                <a:lnTo>
                  <a:pt x="13654006" y="8267700"/>
                </a:lnTo>
                <a:lnTo>
                  <a:pt x="0" y="8267700"/>
                </a:lnTo>
                <a:lnTo>
                  <a:pt x="0" y="0"/>
                </a:lnTo>
                <a:close/>
              </a:path>
            </a:pathLst>
          </a:custGeom>
          <a:blipFill>
            <a:blip r:embed="rId5"/>
            <a:stretch>
              <a:fillRect l="-2216" t="-14979" r="-2216" b="0"/>
            </a:stretch>
          </a:blipFill>
        </p:spPr>
      </p:sp>
      <p:sp>
        <p:nvSpPr>
          <p:cNvPr name="TextBox 21" id="21"/>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22" id="22"/>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23" id="23"/>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24" id="24"/>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5" id="25"/>
          <p:cNvSpPr txBox="true"/>
          <p:nvPr/>
        </p:nvSpPr>
        <p:spPr>
          <a:xfrm rot="0">
            <a:off x="1532595" y="467550"/>
            <a:ext cx="4058007" cy="73596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a:p>
            <a:pPr algn="l">
              <a:lnSpc>
                <a:spcPts val="1960"/>
              </a:lnSpc>
            </a:pPr>
          </a:p>
        </p:txBody>
      </p:sp>
      <p:sp>
        <p:nvSpPr>
          <p:cNvPr name="TextBox 26" id="26"/>
          <p:cNvSpPr txBox="true"/>
          <p:nvPr/>
        </p:nvSpPr>
        <p:spPr>
          <a:xfrm rot="0">
            <a:off x="9742898" y="971550"/>
            <a:ext cx="7310589"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Giải Sudoku sử dụng Thuật toán Heuristic: Backtracking kết hợp MRV</a:t>
            </a:r>
          </a:p>
        </p:txBody>
      </p:sp>
      <p:sp>
        <p:nvSpPr>
          <p:cNvPr name="TextBox 27" id="27"/>
          <p:cNvSpPr txBox="true"/>
          <p:nvPr/>
        </p:nvSpPr>
        <p:spPr>
          <a:xfrm rot="0">
            <a:off x="9742898" y="2343150"/>
            <a:ext cx="8239986" cy="4947764"/>
          </a:xfrm>
          <a:prstGeom prst="rect">
            <a:avLst/>
          </a:prstGeom>
        </p:spPr>
        <p:txBody>
          <a:bodyPr anchor="t" rtlCol="false" tIns="0" lIns="0" bIns="0" rIns="0">
            <a:spAutoFit/>
          </a:bodyPr>
          <a:lstStyle/>
          <a:p>
            <a:pPr algn="just">
              <a:lnSpc>
                <a:spcPts val="4367"/>
              </a:lnSpc>
              <a:spcBef>
                <a:spcPct val="0"/>
              </a:spcBef>
            </a:pPr>
            <a:r>
              <a:rPr lang="en-US" sz="3119">
                <a:solidFill>
                  <a:srgbClr val="000000"/>
                </a:solidFill>
                <a:latin typeface="Open Sans"/>
                <a:ea typeface="Open Sans"/>
                <a:cs typeface="Open Sans"/>
                <a:sym typeface="Open Sans"/>
              </a:rPr>
              <a:t>Bài toán Sudoku là một bài toán cổ điển trong lĩnh vực trí tuệ nhân tạo và giải thuật. Nó yêu cầu điền các số từ 1 đến 9 vào một bảng 9x9 sao cho mỗi hàng, mỗi cột và mỗi vùng 3x3 không trùng nhau. Để giải bài toán này, chúng ta sử dụng thuật toán backtracking, một kỹ thuật mạnh mẽ trong việc tìm kiếm lời giải cho bài toán có không gian tìm kiếm lớn.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251485" y="-3573610"/>
            <a:ext cx="1845969" cy="6599658"/>
            <a:chOff x="0" y="0"/>
            <a:chExt cx="486181" cy="1738182"/>
          </a:xfrm>
        </p:grpSpPr>
        <p:sp>
          <p:nvSpPr>
            <p:cNvPr name="Freeform 6" id="6"/>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7" id="7"/>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5029554" y="7367401"/>
            <a:ext cx="1478278" cy="5038615"/>
            <a:chOff x="0" y="0"/>
            <a:chExt cx="389341" cy="1327043"/>
          </a:xfrm>
        </p:grpSpPr>
        <p:sp>
          <p:nvSpPr>
            <p:cNvPr name="Freeform 9" id="9"/>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10" id="10"/>
            <p:cNvSpPr txBox="true"/>
            <p:nvPr/>
          </p:nvSpPr>
          <p:spPr>
            <a:xfrm>
              <a:off x="0" y="-38100"/>
              <a:ext cx="389341" cy="1250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0910490" y="8106539"/>
            <a:ext cx="1845969" cy="5038615"/>
            <a:chOff x="0" y="0"/>
            <a:chExt cx="486181" cy="1327043"/>
          </a:xfrm>
        </p:grpSpPr>
        <p:sp>
          <p:nvSpPr>
            <p:cNvPr name="Freeform 12" id="12"/>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3" id="13"/>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6" id="16"/>
          <p:cNvGrpSpPr/>
          <p:nvPr/>
        </p:nvGrpSpPr>
        <p:grpSpPr>
          <a:xfrm rot="5400000">
            <a:off x="17236987" y="474308"/>
            <a:ext cx="155337" cy="110712"/>
            <a:chOff x="0" y="0"/>
            <a:chExt cx="812800" cy="579296"/>
          </a:xfrm>
        </p:grpSpPr>
        <p:sp>
          <p:nvSpPr>
            <p:cNvPr name="Freeform 17" id="17"/>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8" id="18"/>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49548" y="490282"/>
            <a:ext cx="1191983" cy="441461"/>
          </a:xfrm>
          <a:custGeom>
            <a:avLst/>
            <a:gdLst/>
            <a:ahLst/>
            <a:cxnLst/>
            <a:rect r="r" b="b" t="t" l="l"/>
            <a:pathLst>
              <a:path h="441461" w="1191983">
                <a:moveTo>
                  <a:pt x="0" y="0"/>
                </a:moveTo>
                <a:lnTo>
                  <a:pt x="1191983" y="0"/>
                </a:lnTo>
                <a:lnTo>
                  <a:pt x="1191983" y="441462"/>
                </a:lnTo>
                <a:lnTo>
                  <a:pt x="0" y="441462"/>
                </a:lnTo>
                <a:lnTo>
                  <a:pt x="0" y="0"/>
                </a:lnTo>
                <a:close/>
              </a:path>
            </a:pathLst>
          </a:custGeom>
          <a:blipFill>
            <a:blip r:embed="rId4"/>
            <a:stretch>
              <a:fillRect l="-7672" t="0" r="-3713" b="0"/>
            </a:stretch>
          </a:blipFill>
        </p:spPr>
      </p:sp>
      <p:sp>
        <p:nvSpPr>
          <p:cNvPr name="Freeform 20" id="20"/>
          <p:cNvSpPr/>
          <p:nvPr/>
        </p:nvSpPr>
        <p:spPr>
          <a:xfrm flipH="false" flipV="false" rot="0">
            <a:off x="13765921" y="3367172"/>
            <a:ext cx="1769728" cy="1402911"/>
          </a:xfrm>
          <a:custGeom>
            <a:avLst/>
            <a:gdLst/>
            <a:ahLst/>
            <a:cxnLst/>
            <a:rect r="r" b="b" t="t" l="l"/>
            <a:pathLst>
              <a:path h="1402911" w="1769728">
                <a:moveTo>
                  <a:pt x="0" y="0"/>
                </a:moveTo>
                <a:lnTo>
                  <a:pt x="1769727" y="0"/>
                </a:lnTo>
                <a:lnTo>
                  <a:pt x="1769727" y="1402912"/>
                </a:lnTo>
                <a:lnTo>
                  <a:pt x="0" y="14029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41531" y="3709920"/>
            <a:ext cx="1433580" cy="1433580"/>
          </a:xfrm>
          <a:custGeom>
            <a:avLst/>
            <a:gdLst/>
            <a:ahLst/>
            <a:cxnLst/>
            <a:rect r="r" b="b" t="t" l="l"/>
            <a:pathLst>
              <a:path h="1433580" w="1433580">
                <a:moveTo>
                  <a:pt x="0" y="0"/>
                </a:moveTo>
                <a:lnTo>
                  <a:pt x="1433580" y="0"/>
                </a:lnTo>
                <a:lnTo>
                  <a:pt x="1433580" y="1433580"/>
                </a:lnTo>
                <a:lnTo>
                  <a:pt x="0" y="14335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23" id="23"/>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24" id="24"/>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25" id="25"/>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6" id="26"/>
          <p:cNvSpPr txBox="true"/>
          <p:nvPr/>
        </p:nvSpPr>
        <p:spPr>
          <a:xfrm rot="0">
            <a:off x="1532595" y="443429"/>
            <a:ext cx="4058007" cy="48831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p:txBody>
      </p:sp>
      <p:sp>
        <p:nvSpPr>
          <p:cNvPr name="TextBox 27" id="27"/>
          <p:cNvSpPr txBox="true"/>
          <p:nvPr/>
        </p:nvSpPr>
        <p:spPr>
          <a:xfrm rot="0">
            <a:off x="4964728" y="1620922"/>
            <a:ext cx="7153457"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Open Sans Bold"/>
                <a:ea typeface="Open Sans Bold"/>
                <a:cs typeface="Open Sans Bold"/>
                <a:sym typeface="Open Sans Bold"/>
              </a:rPr>
              <a:t>TỔNG QUÁT</a:t>
            </a:r>
          </a:p>
        </p:txBody>
      </p:sp>
      <p:sp>
        <p:nvSpPr>
          <p:cNvPr name="TextBox 28" id="28"/>
          <p:cNvSpPr txBox="true"/>
          <p:nvPr/>
        </p:nvSpPr>
        <p:spPr>
          <a:xfrm rot="0">
            <a:off x="5590603" y="6268921"/>
            <a:ext cx="6441132" cy="2369820"/>
          </a:xfrm>
          <a:prstGeom prst="rect">
            <a:avLst/>
          </a:prstGeom>
        </p:spPr>
        <p:txBody>
          <a:bodyPr anchor="t" rtlCol="false" tIns="0" lIns="0" bIns="0" rIns="0">
            <a:spAutoFit/>
          </a:bodyPr>
          <a:lstStyle/>
          <a:p>
            <a:pPr algn="l">
              <a:lnSpc>
                <a:spcPts val="3779"/>
              </a:lnSpc>
              <a:spcBef>
                <a:spcPct val="0"/>
              </a:spcBef>
            </a:pPr>
            <a:r>
              <a:rPr lang="en-US" sz="2700">
                <a:solidFill>
                  <a:srgbClr val="000000"/>
                </a:solidFill>
                <a:latin typeface="Open Sans"/>
                <a:ea typeface="Open Sans"/>
                <a:cs typeface="Open Sans"/>
                <a:sym typeface="Open Sans"/>
              </a:rPr>
              <a:t>Xây dựng công cụ giải quyết bài toán Sudoku 9x9 bằng thuật toán backtracking kết hợp heuristic MRV (Minimum Remaining Values) để tối ưu hóa việc giải bài toán.</a:t>
            </a:r>
          </a:p>
        </p:txBody>
      </p:sp>
      <p:sp>
        <p:nvSpPr>
          <p:cNvPr name="TextBox 29" id="29"/>
          <p:cNvSpPr txBox="true"/>
          <p:nvPr/>
        </p:nvSpPr>
        <p:spPr>
          <a:xfrm rot="0">
            <a:off x="745540" y="6268921"/>
            <a:ext cx="2975165" cy="2369820"/>
          </a:xfrm>
          <a:prstGeom prst="rect">
            <a:avLst/>
          </a:prstGeom>
        </p:spPr>
        <p:txBody>
          <a:bodyPr anchor="t" rtlCol="false" tIns="0" lIns="0" bIns="0" rIns="0">
            <a:spAutoFit/>
          </a:bodyPr>
          <a:lstStyle/>
          <a:p>
            <a:pPr algn="l">
              <a:lnSpc>
                <a:spcPts val="3779"/>
              </a:lnSpc>
              <a:spcBef>
                <a:spcPct val="0"/>
              </a:spcBef>
            </a:pPr>
            <a:r>
              <a:rPr lang="en-US" sz="2700">
                <a:solidFill>
                  <a:srgbClr val="000000"/>
                </a:solidFill>
                <a:latin typeface="Open Sans"/>
                <a:ea typeface="Open Sans"/>
                <a:cs typeface="Open Sans"/>
                <a:sym typeface="Open Sans"/>
              </a:rPr>
              <a:t>Python, Tkinter cho giao diện GUI, thuật toán backtracking và heuristic MRV.</a:t>
            </a:r>
          </a:p>
        </p:txBody>
      </p:sp>
      <p:sp>
        <p:nvSpPr>
          <p:cNvPr name="TextBox 30" id="30"/>
          <p:cNvSpPr txBox="true"/>
          <p:nvPr/>
        </p:nvSpPr>
        <p:spPr>
          <a:xfrm rot="0">
            <a:off x="12738755" y="6375141"/>
            <a:ext cx="5165925" cy="1417320"/>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Open Sans"/>
                <a:ea typeface="Open Sans"/>
                <a:cs typeface="Open Sans"/>
                <a:sym typeface="Open Sans"/>
              </a:rPr>
              <a:t>Giải quyết các bài toán Sudoku phức tạp và nâng cao hiệu quả giải bài toán.</a:t>
            </a:r>
          </a:p>
        </p:txBody>
      </p:sp>
      <p:sp>
        <p:nvSpPr>
          <p:cNvPr name="TextBox 31" id="31"/>
          <p:cNvSpPr txBox="true"/>
          <p:nvPr/>
        </p:nvSpPr>
        <p:spPr>
          <a:xfrm rot="0">
            <a:off x="555948" y="5494020"/>
            <a:ext cx="3354348" cy="464820"/>
          </a:xfrm>
          <a:prstGeom prst="rect">
            <a:avLst/>
          </a:prstGeom>
        </p:spPr>
        <p:txBody>
          <a:bodyPr anchor="t" rtlCol="false" tIns="0" lIns="0" bIns="0" rIns="0">
            <a:spAutoFit/>
          </a:bodyPr>
          <a:lstStyle/>
          <a:p>
            <a:pPr algn="ctr">
              <a:lnSpc>
                <a:spcPts val="3779"/>
              </a:lnSpc>
              <a:spcBef>
                <a:spcPct val="0"/>
              </a:spcBef>
            </a:pPr>
            <a:r>
              <a:rPr lang="en-US" b="true" sz="2700">
                <a:solidFill>
                  <a:srgbClr val="000000"/>
                </a:solidFill>
                <a:latin typeface="Open Sans Bold"/>
                <a:ea typeface="Open Sans Bold"/>
                <a:cs typeface="Open Sans Bold"/>
                <a:sym typeface="Open Sans Bold"/>
              </a:rPr>
              <a:t>Công nghệ sử dụng:</a:t>
            </a:r>
          </a:p>
        </p:txBody>
      </p:sp>
      <p:sp>
        <p:nvSpPr>
          <p:cNvPr name="TextBox 32" id="32"/>
          <p:cNvSpPr txBox="true"/>
          <p:nvPr/>
        </p:nvSpPr>
        <p:spPr>
          <a:xfrm rot="0">
            <a:off x="13194787" y="5494020"/>
            <a:ext cx="3111460" cy="464820"/>
          </a:xfrm>
          <a:prstGeom prst="rect">
            <a:avLst/>
          </a:prstGeom>
        </p:spPr>
        <p:txBody>
          <a:bodyPr anchor="t" rtlCol="false" tIns="0" lIns="0" bIns="0" rIns="0">
            <a:spAutoFit/>
          </a:bodyPr>
          <a:lstStyle/>
          <a:p>
            <a:pPr algn="ctr">
              <a:lnSpc>
                <a:spcPts val="3779"/>
              </a:lnSpc>
              <a:spcBef>
                <a:spcPct val="0"/>
              </a:spcBef>
            </a:pPr>
            <a:r>
              <a:rPr lang="en-US" b="true" sz="2700">
                <a:solidFill>
                  <a:srgbClr val="000000"/>
                </a:solidFill>
                <a:latin typeface="Open Sans Bold"/>
                <a:ea typeface="Open Sans Bold"/>
                <a:cs typeface="Open Sans Bold"/>
                <a:sym typeface="Open Sans Bold"/>
              </a:rPr>
              <a:t>Ứng dụng thực tế:</a:t>
            </a:r>
          </a:p>
        </p:txBody>
      </p:sp>
      <p:sp>
        <p:nvSpPr>
          <p:cNvPr name="TextBox 33" id="33"/>
          <p:cNvSpPr txBox="true"/>
          <p:nvPr/>
        </p:nvSpPr>
        <p:spPr>
          <a:xfrm rot="0">
            <a:off x="7131625" y="5494020"/>
            <a:ext cx="2541032" cy="464820"/>
          </a:xfrm>
          <a:prstGeom prst="rect">
            <a:avLst/>
          </a:prstGeom>
        </p:spPr>
        <p:txBody>
          <a:bodyPr anchor="t" rtlCol="false" tIns="0" lIns="0" bIns="0" rIns="0">
            <a:spAutoFit/>
          </a:bodyPr>
          <a:lstStyle/>
          <a:p>
            <a:pPr algn="ctr">
              <a:lnSpc>
                <a:spcPts val="3779"/>
              </a:lnSpc>
              <a:spcBef>
                <a:spcPct val="0"/>
              </a:spcBef>
            </a:pPr>
            <a:r>
              <a:rPr lang="en-US" b="true" sz="2700">
                <a:solidFill>
                  <a:srgbClr val="000000"/>
                </a:solidFill>
                <a:latin typeface="Open Sans Bold"/>
                <a:ea typeface="Open Sans Bold"/>
                <a:cs typeface="Open Sans Bold"/>
                <a:sym typeface="Open Sans Bold"/>
              </a:rPr>
              <a:t>Mục tiêu đồ án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3" id="3"/>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4" id="4"/>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5" id="5"/>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grpSp>
        <p:nvGrpSpPr>
          <p:cNvPr name="Group 6" id="6"/>
          <p:cNvGrpSpPr/>
          <p:nvPr/>
        </p:nvGrpSpPr>
        <p:grpSpPr>
          <a:xfrm rot="-5400000">
            <a:off x="7251485" y="-3573610"/>
            <a:ext cx="1845969" cy="6599658"/>
            <a:chOff x="0" y="0"/>
            <a:chExt cx="486181" cy="1738182"/>
          </a:xfrm>
        </p:grpSpPr>
        <p:sp>
          <p:nvSpPr>
            <p:cNvPr name="Freeform 7" id="7"/>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8" id="8"/>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2219718" y="-2867881"/>
            <a:ext cx="1600678" cy="6599658"/>
            <a:chOff x="0" y="0"/>
            <a:chExt cx="421578" cy="1738182"/>
          </a:xfrm>
        </p:grpSpPr>
        <p:sp>
          <p:nvSpPr>
            <p:cNvPr name="Freeform 10" id="10"/>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11" id="11"/>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532595" y="443429"/>
            <a:ext cx="4058007" cy="48831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p:txBody>
      </p:sp>
      <p:grpSp>
        <p:nvGrpSpPr>
          <p:cNvPr name="Group 13" id="13"/>
          <p:cNvGrpSpPr/>
          <p:nvPr/>
        </p:nvGrpSpPr>
        <p:grpSpPr>
          <a:xfrm rot="5400000">
            <a:off x="15029554" y="7367401"/>
            <a:ext cx="1478278" cy="5038615"/>
            <a:chOff x="0" y="0"/>
            <a:chExt cx="389341" cy="1327043"/>
          </a:xfrm>
        </p:grpSpPr>
        <p:sp>
          <p:nvSpPr>
            <p:cNvPr name="Freeform 14" id="14"/>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15" id="15"/>
            <p:cNvSpPr txBox="true"/>
            <p:nvPr/>
          </p:nvSpPr>
          <p:spPr>
            <a:xfrm>
              <a:off x="0" y="-38100"/>
              <a:ext cx="389341" cy="125084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5400000">
            <a:off x="10910490" y="8106539"/>
            <a:ext cx="1845969" cy="5038615"/>
            <a:chOff x="0" y="0"/>
            <a:chExt cx="486181" cy="1327043"/>
          </a:xfrm>
        </p:grpSpPr>
        <p:sp>
          <p:nvSpPr>
            <p:cNvPr name="Freeform 17" id="17"/>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8" id="18"/>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0" id="20"/>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21" id="21"/>
          <p:cNvGrpSpPr/>
          <p:nvPr/>
        </p:nvGrpSpPr>
        <p:grpSpPr>
          <a:xfrm rot="5400000">
            <a:off x="17236987" y="474308"/>
            <a:ext cx="155337" cy="110712"/>
            <a:chOff x="0" y="0"/>
            <a:chExt cx="812800" cy="579296"/>
          </a:xfrm>
        </p:grpSpPr>
        <p:sp>
          <p:nvSpPr>
            <p:cNvPr name="Freeform 22" id="22"/>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23" id="23"/>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79665" y="490282"/>
            <a:ext cx="1191983" cy="441461"/>
          </a:xfrm>
          <a:custGeom>
            <a:avLst/>
            <a:gdLst/>
            <a:ahLst/>
            <a:cxnLst/>
            <a:rect r="r" b="b" t="t" l="l"/>
            <a:pathLst>
              <a:path h="441461" w="1191983">
                <a:moveTo>
                  <a:pt x="0" y="0"/>
                </a:moveTo>
                <a:lnTo>
                  <a:pt x="1191983" y="0"/>
                </a:lnTo>
                <a:lnTo>
                  <a:pt x="1191983" y="441462"/>
                </a:lnTo>
                <a:lnTo>
                  <a:pt x="0" y="441462"/>
                </a:lnTo>
                <a:lnTo>
                  <a:pt x="0" y="0"/>
                </a:lnTo>
                <a:close/>
              </a:path>
            </a:pathLst>
          </a:custGeom>
          <a:blipFill>
            <a:blip r:embed="rId4"/>
            <a:stretch>
              <a:fillRect l="-7672" t="0" r="-3713" b="0"/>
            </a:stretch>
          </a:blipFill>
        </p:spPr>
      </p:sp>
      <p:sp>
        <p:nvSpPr>
          <p:cNvPr name="TextBox 25" id="25"/>
          <p:cNvSpPr txBox="true"/>
          <p:nvPr/>
        </p:nvSpPr>
        <p:spPr>
          <a:xfrm rot="0">
            <a:off x="9816636" y="1867822"/>
            <a:ext cx="6865500"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Open Sans Bold"/>
                <a:ea typeface="Open Sans Bold"/>
                <a:cs typeface="Open Sans Bold"/>
                <a:sym typeface="Open Sans Bold"/>
              </a:rPr>
              <a:t>Thuật toán Backtracking</a:t>
            </a:r>
          </a:p>
        </p:txBody>
      </p:sp>
      <p:grpSp>
        <p:nvGrpSpPr>
          <p:cNvPr name="Group 26" id="26"/>
          <p:cNvGrpSpPr>
            <a:grpSpLocks noChangeAspect="true"/>
          </p:cNvGrpSpPr>
          <p:nvPr/>
        </p:nvGrpSpPr>
        <p:grpSpPr>
          <a:xfrm rot="0">
            <a:off x="-458887" y="1168348"/>
            <a:ext cx="10614561" cy="10614561"/>
            <a:chOff x="63500" y="63500"/>
            <a:chExt cx="1130300" cy="1130300"/>
          </a:xfrm>
        </p:grpSpPr>
        <p:sp>
          <p:nvSpPr>
            <p:cNvPr name="Freeform 27" id="27"/>
            <p:cNvSpPr/>
            <p:nvPr/>
          </p:nvSpPr>
          <p:spPr>
            <a:xfrm flipH="false" flipV="false" rot="0">
              <a:off x="63500" y="63500"/>
              <a:ext cx="1130300" cy="1130300"/>
            </a:xfrm>
            <a:custGeom>
              <a:avLst/>
              <a:gdLst/>
              <a:ahLst/>
              <a:cxnLst/>
              <a:rect r="r" b="b" t="t" l="l"/>
              <a:pathLst>
                <a:path h="1130300" w="1130300">
                  <a:moveTo>
                    <a:pt x="0" y="0"/>
                  </a:moveTo>
                  <a:lnTo>
                    <a:pt x="876300" y="0"/>
                  </a:lnTo>
                  <a:lnTo>
                    <a:pt x="1130300" y="1130300"/>
                  </a:lnTo>
                  <a:lnTo>
                    <a:pt x="0" y="1130300"/>
                  </a:lnTo>
                  <a:close/>
                </a:path>
              </a:pathLst>
            </a:custGeom>
            <a:blipFill>
              <a:blip r:embed="rId5"/>
              <a:stretch>
                <a:fillRect l="-5617" t="-5617" r="-44194" b="5617"/>
              </a:stretch>
            </a:blipFill>
          </p:spPr>
        </p:sp>
      </p:grpSp>
      <p:sp>
        <p:nvSpPr>
          <p:cNvPr name="TextBox 28" id="28"/>
          <p:cNvSpPr txBox="true"/>
          <p:nvPr/>
        </p:nvSpPr>
        <p:spPr>
          <a:xfrm rot="0">
            <a:off x="9144000" y="3448420"/>
            <a:ext cx="7541455"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Thuật toán backtracking là phương pháp giải bài toán đệ quy, thử từng khả năng và quay lại nếu không tìm thấy giải pháp hợp lệ.</a:t>
            </a:r>
          </a:p>
        </p:txBody>
      </p:sp>
      <p:sp>
        <p:nvSpPr>
          <p:cNvPr name="TextBox 29" id="29"/>
          <p:cNvSpPr txBox="true"/>
          <p:nvPr/>
        </p:nvSpPr>
        <p:spPr>
          <a:xfrm rot="0">
            <a:off x="9144000" y="2734045"/>
            <a:ext cx="2023348"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Khái niệm:</a:t>
            </a:r>
          </a:p>
        </p:txBody>
      </p:sp>
      <p:sp>
        <p:nvSpPr>
          <p:cNvPr name="TextBox 30" id="30"/>
          <p:cNvSpPr txBox="true"/>
          <p:nvPr/>
        </p:nvSpPr>
        <p:spPr>
          <a:xfrm rot="0">
            <a:off x="9144000" y="5115840"/>
            <a:ext cx="452068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Ứng dụng trong Sudoku</a:t>
            </a:r>
          </a:p>
        </p:txBody>
      </p:sp>
      <p:sp>
        <p:nvSpPr>
          <p:cNvPr name="TextBox 31" id="31"/>
          <p:cNvSpPr txBox="true"/>
          <p:nvPr/>
        </p:nvSpPr>
        <p:spPr>
          <a:xfrm rot="0">
            <a:off x="9168016" y="5961596"/>
            <a:ext cx="7828772" cy="98996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Open Sans"/>
                <a:ea typeface="Open Sans"/>
                <a:cs typeface="Open Sans"/>
                <a:sym typeface="Open Sans"/>
              </a:rPr>
              <a:t>Thuật toán backtracking sẽ điền số vào các ô trống, kiểm tra tính hợp lệ của các số và tiếp tục đệ quy cho đến khi giải được hoặc không tìm thấy giải pháp.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251485" y="-3573610"/>
            <a:ext cx="1845969" cy="6599658"/>
            <a:chOff x="0" y="0"/>
            <a:chExt cx="486181" cy="1738182"/>
          </a:xfrm>
        </p:grpSpPr>
        <p:sp>
          <p:nvSpPr>
            <p:cNvPr name="Freeform 6" id="6"/>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7" id="7"/>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5029554" y="7367401"/>
            <a:ext cx="1478278" cy="5038615"/>
            <a:chOff x="0" y="0"/>
            <a:chExt cx="389341" cy="1327043"/>
          </a:xfrm>
        </p:grpSpPr>
        <p:sp>
          <p:nvSpPr>
            <p:cNvPr name="Freeform 9" id="9"/>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10" id="10"/>
            <p:cNvSpPr txBox="true"/>
            <p:nvPr/>
          </p:nvSpPr>
          <p:spPr>
            <a:xfrm>
              <a:off x="0" y="-38100"/>
              <a:ext cx="389341" cy="1250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0910490" y="8106539"/>
            <a:ext cx="1845969" cy="5038615"/>
            <a:chOff x="0" y="0"/>
            <a:chExt cx="486181" cy="1327043"/>
          </a:xfrm>
        </p:grpSpPr>
        <p:sp>
          <p:nvSpPr>
            <p:cNvPr name="Freeform 12" id="12"/>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3" id="13"/>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6" id="16"/>
          <p:cNvGrpSpPr/>
          <p:nvPr/>
        </p:nvGrpSpPr>
        <p:grpSpPr>
          <a:xfrm rot="5400000">
            <a:off x="17236987" y="474308"/>
            <a:ext cx="155337" cy="110712"/>
            <a:chOff x="0" y="0"/>
            <a:chExt cx="812800" cy="579296"/>
          </a:xfrm>
        </p:grpSpPr>
        <p:sp>
          <p:nvSpPr>
            <p:cNvPr name="Freeform 17" id="17"/>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8" id="18"/>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88699" y="529664"/>
            <a:ext cx="1191983" cy="441461"/>
          </a:xfrm>
          <a:custGeom>
            <a:avLst/>
            <a:gdLst/>
            <a:ahLst/>
            <a:cxnLst/>
            <a:rect r="r" b="b" t="t" l="l"/>
            <a:pathLst>
              <a:path h="441461" w="1191983">
                <a:moveTo>
                  <a:pt x="0" y="0"/>
                </a:moveTo>
                <a:lnTo>
                  <a:pt x="1191983" y="0"/>
                </a:lnTo>
                <a:lnTo>
                  <a:pt x="1191983" y="441461"/>
                </a:lnTo>
                <a:lnTo>
                  <a:pt x="0" y="441461"/>
                </a:lnTo>
                <a:lnTo>
                  <a:pt x="0" y="0"/>
                </a:lnTo>
                <a:close/>
              </a:path>
            </a:pathLst>
          </a:custGeom>
          <a:blipFill>
            <a:blip r:embed="rId4"/>
            <a:stretch>
              <a:fillRect l="-7672" t="0" r="-3713" b="0"/>
            </a:stretch>
          </a:blipFill>
        </p:spPr>
      </p:sp>
      <p:sp>
        <p:nvSpPr>
          <p:cNvPr name="Freeform 20" id="20"/>
          <p:cNvSpPr/>
          <p:nvPr/>
        </p:nvSpPr>
        <p:spPr>
          <a:xfrm flipH="false" flipV="false" rot="0">
            <a:off x="-4795378" y="205740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TextBox 21" id="21"/>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22" id="22"/>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23" id="23"/>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24" id="24"/>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5" id="25"/>
          <p:cNvSpPr txBox="true"/>
          <p:nvPr/>
        </p:nvSpPr>
        <p:spPr>
          <a:xfrm rot="0">
            <a:off x="1580091" y="452568"/>
            <a:ext cx="4058007" cy="73596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a:p>
            <a:pPr algn="l">
              <a:lnSpc>
                <a:spcPts val="1960"/>
              </a:lnSpc>
            </a:pPr>
          </a:p>
        </p:txBody>
      </p:sp>
      <p:sp>
        <p:nvSpPr>
          <p:cNvPr name="TextBox 26" id="26"/>
          <p:cNvSpPr txBox="true"/>
          <p:nvPr/>
        </p:nvSpPr>
        <p:spPr>
          <a:xfrm rot="0">
            <a:off x="7585879" y="1112333"/>
            <a:ext cx="10450949"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Open Sans Bold"/>
                <a:ea typeface="Open Sans Bold"/>
                <a:cs typeface="Open Sans Bold"/>
                <a:sym typeface="Open Sans Bold"/>
              </a:rPr>
              <a:t>Áp dụng Heuristic MRV trong Giải Sudoku</a:t>
            </a:r>
          </a:p>
        </p:txBody>
      </p:sp>
      <p:sp>
        <p:nvSpPr>
          <p:cNvPr name="TextBox 27" id="27"/>
          <p:cNvSpPr txBox="true"/>
          <p:nvPr/>
        </p:nvSpPr>
        <p:spPr>
          <a:xfrm rot="0">
            <a:off x="7585879" y="2775355"/>
            <a:ext cx="2980730"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Khái niệm MRV:</a:t>
            </a:r>
          </a:p>
        </p:txBody>
      </p:sp>
      <p:sp>
        <p:nvSpPr>
          <p:cNvPr name="TextBox 28" id="28"/>
          <p:cNvSpPr txBox="true"/>
          <p:nvPr/>
        </p:nvSpPr>
        <p:spPr>
          <a:xfrm rot="0">
            <a:off x="7585879" y="3673001"/>
            <a:ext cx="9435707"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MRV là một kỹ thuật heuristic, chọn ô trống có ít giá trị khả thi nhất để điền trước, giúp giảm số bước tìm kiếm và cải thiện hiệu suất thuật toán.</a:t>
            </a:r>
          </a:p>
        </p:txBody>
      </p:sp>
      <p:sp>
        <p:nvSpPr>
          <p:cNvPr name="TextBox 29" id="29"/>
          <p:cNvSpPr txBox="true"/>
          <p:nvPr/>
        </p:nvSpPr>
        <p:spPr>
          <a:xfrm rot="0">
            <a:off x="7585879" y="5869636"/>
            <a:ext cx="4629388"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Ứng dụng trong Sudoku:</a:t>
            </a:r>
          </a:p>
        </p:txBody>
      </p:sp>
      <p:sp>
        <p:nvSpPr>
          <p:cNvPr name="TextBox 30" id="30"/>
          <p:cNvSpPr txBox="true"/>
          <p:nvPr/>
        </p:nvSpPr>
        <p:spPr>
          <a:xfrm rot="0">
            <a:off x="7585879" y="6602647"/>
            <a:ext cx="9997171"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Việc áp dụng MRV giúp thuật toán backtracking chọn được ô trống tối ưu để điền số, giảm thiểu số bước tìm kiếm và tăng tốc độ giải bài toán.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251485" y="-3573610"/>
            <a:ext cx="1845969" cy="6599658"/>
            <a:chOff x="0" y="0"/>
            <a:chExt cx="486181" cy="1738182"/>
          </a:xfrm>
        </p:grpSpPr>
        <p:sp>
          <p:nvSpPr>
            <p:cNvPr name="Freeform 6" id="6"/>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7" id="7"/>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5029554" y="7367401"/>
            <a:ext cx="1478278" cy="5038615"/>
            <a:chOff x="0" y="0"/>
            <a:chExt cx="389341" cy="1327043"/>
          </a:xfrm>
        </p:grpSpPr>
        <p:sp>
          <p:nvSpPr>
            <p:cNvPr name="Freeform 9" id="9"/>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10" id="10"/>
            <p:cNvSpPr txBox="true"/>
            <p:nvPr/>
          </p:nvSpPr>
          <p:spPr>
            <a:xfrm>
              <a:off x="0" y="-38100"/>
              <a:ext cx="389341" cy="1250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0910490" y="8106539"/>
            <a:ext cx="1845969" cy="5038615"/>
            <a:chOff x="0" y="0"/>
            <a:chExt cx="486181" cy="1327043"/>
          </a:xfrm>
        </p:grpSpPr>
        <p:sp>
          <p:nvSpPr>
            <p:cNvPr name="Freeform 12" id="12"/>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3" id="13"/>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6" id="16"/>
          <p:cNvGrpSpPr/>
          <p:nvPr/>
        </p:nvGrpSpPr>
        <p:grpSpPr>
          <a:xfrm rot="5400000">
            <a:off x="17236987" y="474308"/>
            <a:ext cx="155337" cy="110712"/>
            <a:chOff x="0" y="0"/>
            <a:chExt cx="812800" cy="579296"/>
          </a:xfrm>
        </p:grpSpPr>
        <p:sp>
          <p:nvSpPr>
            <p:cNvPr name="Freeform 17" id="17"/>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8" id="18"/>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49548" y="451995"/>
            <a:ext cx="1191983" cy="441461"/>
          </a:xfrm>
          <a:custGeom>
            <a:avLst/>
            <a:gdLst/>
            <a:ahLst/>
            <a:cxnLst/>
            <a:rect r="r" b="b" t="t" l="l"/>
            <a:pathLst>
              <a:path h="441461" w="1191983">
                <a:moveTo>
                  <a:pt x="0" y="0"/>
                </a:moveTo>
                <a:lnTo>
                  <a:pt x="1191983" y="0"/>
                </a:lnTo>
                <a:lnTo>
                  <a:pt x="1191983" y="441462"/>
                </a:lnTo>
                <a:lnTo>
                  <a:pt x="0" y="441462"/>
                </a:lnTo>
                <a:lnTo>
                  <a:pt x="0" y="0"/>
                </a:lnTo>
                <a:close/>
              </a:path>
            </a:pathLst>
          </a:custGeom>
          <a:blipFill>
            <a:blip r:embed="rId4"/>
            <a:stretch>
              <a:fillRect l="-7672" t="0" r="-3713" b="0"/>
            </a:stretch>
          </a:blipFill>
        </p:spPr>
      </p:sp>
      <p:sp>
        <p:nvSpPr>
          <p:cNvPr name="TextBox 20" id="20"/>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21" id="21"/>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22" id="22"/>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23" id="23"/>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4" id="24"/>
          <p:cNvSpPr txBox="true"/>
          <p:nvPr/>
        </p:nvSpPr>
        <p:spPr>
          <a:xfrm rot="0">
            <a:off x="1507405" y="423420"/>
            <a:ext cx="4058007" cy="73596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a:p>
            <a:pPr algn="l">
              <a:lnSpc>
                <a:spcPts val="1960"/>
              </a:lnSpc>
            </a:pPr>
          </a:p>
        </p:txBody>
      </p:sp>
      <p:sp>
        <p:nvSpPr>
          <p:cNvPr name="TextBox 25" id="25"/>
          <p:cNvSpPr txBox="true"/>
          <p:nvPr/>
        </p:nvSpPr>
        <p:spPr>
          <a:xfrm rot="0">
            <a:off x="0" y="1348545"/>
            <a:ext cx="7452875" cy="138430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Open Sans Bold"/>
                <a:ea typeface="Open Sans Bold"/>
                <a:cs typeface="Open Sans Bold"/>
                <a:sym typeface="Open Sans Bold"/>
              </a:rPr>
              <a:t>Giải quyết Sudoku X: Đưa vào ràng buộc đường chéo</a:t>
            </a:r>
          </a:p>
        </p:txBody>
      </p:sp>
      <p:sp>
        <p:nvSpPr>
          <p:cNvPr name="TextBox 26" id="26"/>
          <p:cNvSpPr txBox="true"/>
          <p:nvPr/>
        </p:nvSpPr>
        <p:spPr>
          <a:xfrm rot="0">
            <a:off x="299097" y="3218620"/>
            <a:ext cx="8040667"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Sudoku X là biến thể của Sudoku, trong đó ngoài các ràng buộc hàng, cột và vùng 3x3, còn có thêm yêu cầu rằng các đường chéo của bảng cũng phải không chứa số trùng nhau.</a:t>
            </a:r>
          </a:p>
        </p:txBody>
      </p:sp>
      <p:sp>
        <p:nvSpPr>
          <p:cNvPr name="TextBox 27" id="27"/>
          <p:cNvSpPr txBox="true"/>
          <p:nvPr/>
        </p:nvSpPr>
        <p:spPr>
          <a:xfrm rot="0">
            <a:off x="1256952" y="5836329"/>
            <a:ext cx="3383756"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a:ea typeface="Open Sans"/>
                <a:cs typeface="Open Sans"/>
                <a:sym typeface="Open Sans"/>
              </a:rPr>
              <a:t>Cải tiến thuật toán:</a:t>
            </a:r>
          </a:p>
        </p:txBody>
      </p:sp>
      <p:sp>
        <p:nvSpPr>
          <p:cNvPr name="TextBox 28" id="28"/>
          <p:cNvSpPr txBox="true"/>
          <p:nvPr/>
        </p:nvSpPr>
        <p:spPr>
          <a:xfrm rot="0">
            <a:off x="299097" y="6550705"/>
            <a:ext cx="7891118"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Để giải Sudoku X, thuật toán cần kiểm tra cả các đường chéo trong quá trình giải bài toán, điều này tăng độ phức tạp và yêu cầu phải có thêm ràng buộc trong thuật toán.</a:t>
            </a:r>
          </a:p>
        </p:txBody>
      </p:sp>
      <p:sp>
        <p:nvSpPr>
          <p:cNvPr name="Freeform 29" id="29"/>
          <p:cNvSpPr/>
          <p:nvPr/>
        </p:nvSpPr>
        <p:spPr>
          <a:xfrm flipH="false" flipV="false" rot="0">
            <a:off x="8393280" y="1159385"/>
            <a:ext cx="10009825" cy="7781932"/>
          </a:xfrm>
          <a:custGeom>
            <a:avLst/>
            <a:gdLst/>
            <a:ahLst/>
            <a:cxnLst/>
            <a:rect r="r" b="b" t="t" l="l"/>
            <a:pathLst>
              <a:path h="7781932" w="10009825">
                <a:moveTo>
                  <a:pt x="0" y="0"/>
                </a:moveTo>
                <a:lnTo>
                  <a:pt x="10009825" y="0"/>
                </a:lnTo>
                <a:lnTo>
                  <a:pt x="10009825" y="7781933"/>
                </a:lnTo>
                <a:lnTo>
                  <a:pt x="0" y="7781933"/>
                </a:lnTo>
                <a:lnTo>
                  <a:pt x="0" y="0"/>
                </a:lnTo>
                <a:close/>
              </a:path>
            </a:pathLst>
          </a:custGeom>
          <a:blipFill>
            <a:blip r:embed="rId5"/>
            <a:stretch>
              <a:fillRect l="-11014" t="0" r="-11014" b="-445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15752319" y="7183555"/>
            <a:ext cx="1478278" cy="5038615"/>
            <a:chOff x="0" y="0"/>
            <a:chExt cx="389341" cy="1327043"/>
          </a:xfrm>
        </p:grpSpPr>
        <p:sp>
          <p:nvSpPr>
            <p:cNvPr name="Freeform 6" id="6"/>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7" id="7"/>
            <p:cNvSpPr txBox="true"/>
            <p:nvPr/>
          </p:nvSpPr>
          <p:spPr>
            <a:xfrm>
              <a:off x="0" y="-38100"/>
              <a:ext cx="389341" cy="125084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0910490" y="8106539"/>
            <a:ext cx="1845969" cy="5038615"/>
            <a:chOff x="0" y="0"/>
            <a:chExt cx="486181" cy="1327043"/>
          </a:xfrm>
        </p:grpSpPr>
        <p:sp>
          <p:nvSpPr>
            <p:cNvPr name="Freeform 9" id="9"/>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0" id="10"/>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3" id="13"/>
          <p:cNvGrpSpPr/>
          <p:nvPr/>
        </p:nvGrpSpPr>
        <p:grpSpPr>
          <a:xfrm rot="5400000">
            <a:off x="17236987" y="474308"/>
            <a:ext cx="155337" cy="110712"/>
            <a:chOff x="0" y="0"/>
            <a:chExt cx="812800" cy="579296"/>
          </a:xfrm>
        </p:grpSpPr>
        <p:sp>
          <p:nvSpPr>
            <p:cNvPr name="Freeform 14" id="14"/>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5" id="15"/>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64607" y="529664"/>
            <a:ext cx="1191983" cy="441461"/>
          </a:xfrm>
          <a:custGeom>
            <a:avLst/>
            <a:gdLst/>
            <a:ahLst/>
            <a:cxnLst/>
            <a:rect r="r" b="b" t="t" l="l"/>
            <a:pathLst>
              <a:path h="441461" w="1191983">
                <a:moveTo>
                  <a:pt x="0" y="0"/>
                </a:moveTo>
                <a:lnTo>
                  <a:pt x="1191983" y="0"/>
                </a:lnTo>
                <a:lnTo>
                  <a:pt x="1191983" y="441461"/>
                </a:lnTo>
                <a:lnTo>
                  <a:pt x="0" y="441461"/>
                </a:lnTo>
                <a:lnTo>
                  <a:pt x="0" y="0"/>
                </a:lnTo>
                <a:close/>
              </a:path>
            </a:pathLst>
          </a:custGeom>
          <a:blipFill>
            <a:blip r:embed="rId4"/>
            <a:stretch>
              <a:fillRect l="-7672" t="0" r="-3713" b="0"/>
            </a:stretch>
          </a:blipFill>
        </p:spPr>
      </p:sp>
      <p:sp>
        <p:nvSpPr>
          <p:cNvPr name="Freeform 17" id="17"/>
          <p:cNvSpPr/>
          <p:nvPr/>
        </p:nvSpPr>
        <p:spPr>
          <a:xfrm flipH="false" flipV="false" rot="0">
            <a:off x="-7315516" y="0"/>
            <a:ext cx="15689480" cy="10472728"/>
          </a:xfrm>
          <a:custGeom>
            <a:avLst/>
            <a:gdLst/>
            <a:ahLst/>
            <a:cxnLst/>
            <a:rect r="r" b="b" t="t" l="l"/>
            <a:pathLst>
              <a:path h="10472728" w="15689480">
                <a:moveTo>
                  <a:pt x="0" y="0"/>
                </a:moveTo>
                <a:lnTo>
                  <a:pt x="15689479" y="0"/>
                </a:lnTo>
                <a:lnTo>
                  <a:pt x="15689479" y="10472728"/>
                </a:lnTo>
                <a:lnTo>
                  <a:pt x="0" y="10472728"/>
                </a:lnTo>
                <a:lnTo>
                  <a:pt x="0" y="0"/>
                </a:lnTo>
                <a:close/>
              </a:path>
            </a:pathLst>
          </a:custGeom>
          <a:blipFill>
            <a:blip r:embed="rId5"/>
            <a:stretch>
              <a:fillRect l="0" t="0" r="0" b="0"/>
            </a:stretch>
          </a:blipFill>
        </p:spPr>
      </p:sp>
      <p:sp>
        <p:nvSpPr>
          <p:cNvPr name="TextBox 18" id="18"/>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19" id="19"/>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20" id="20"/>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21" id="21"/>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2" id="22"/>
          <p:cNvSpPr txBox="true"/>
          <p:nvPr/>
        </p:nvSpPr>
        <p:spPr>
          <a:xfrm rot="0">
            <a:off x="8373963" y="952500"/>
            <a:ext cx="9565720"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Open Sans Bold"/>
                <a:ea typeface="Open Sans Bold"/>
                <a:cs typeface="Open Sans Bold"/>
                <a:sym typeface="Open Sans Bold"/>
              </a:rPr>
              <a:t>Chức năng Tạo Đề Sudoku ngẫu nhiên</a:t>
            </a:r>
          </a:p>
        </p:txBody>
      </p:sp>
      <p:sp>
        <p:nvSpPr>
          <p:cNvPr name="TextBox 23" id="23"/>
          <p:cNvSpPr txBox="true"/>
          <p:nvPr/>
        </p:nvSpPr>
        <p:spPr>
          <a:xfrm rot="0">
            <a:off x="9314167" y="2946331"/>
            <a:ext cx="5654095"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Bảng Sudoku có thể được sinh ngẫu nhiên và sau đó xóa đi một số ô để tạo ra bài toán cho người chơi giải.</a:t>
            </a:r>
          </a:p>
        </p:txBody>
      </p:sp>
      <p:sp>
        <p:nvSpPr>
          <p:cNvPr name="TextBox 24" id="24"/>
          <p:cNvSpPr txBox="true"/>
          <p:nvPr/>
        </p:nvSpPr>
        <p:spPr>
          <a:xfrm rot="0">
            <a:off x="9348728" y="2079556"/>
            <a:ext cx="1120973"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a:ea typeface="Open Sans"/>
                <a:cs typeface="Open Sans"/>
                <a:sym typeface="Open Sans"/>
              </a:rPr>
              <a:t>Mô tả:</a:t>
            </a:r>
          </a:p>
        </p:txBody>
      </p:sp>
      <p:sp>
        <p:nvSpPr>
          <p:cNvPr name="TextBox 25" id="25"/>
          <p:cNvSpPr txBox="true"/>
          <p:nvPr/>
        </p:nvSpPr>
        <p:spPr>
          <a:xfrm rot="0">
            <a:off x="9403884" y="5692706"/>
            <a:ext cx="2998708"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a:ea typeface="Open Sans"/>
                <a:cs typeface="Open Sans"/>
                <a:sym typeface="Open Sans"/>
              </a:rPr>
              <a:t>Quy trình tạo đề:</a:t>
            </a:r>
          </a:p>
        </p:txBody>
      </p:sp>
      <p:sp>
        <p:nvSpPr>
          <p:cNvPr name="TextBox 26" id="26"/>
          <p:cNvSpPr txBox="true"/>
          <p:nvPr/>
        </p:nvSpPr>
        <p:spPr>
          <a:xfrm rot="0">
            <a:off x="9403884" y="6531006"/>
            <a:ext cx="5564379"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Sinh bảng Sudoku đầy đủ (giải được).</a:t>
            </a:r>
          </a:p>
          <a:p>
            <a:pPr algn="l">
              <a:lnSpc>
                <a:spcPts val="3499"/>
              </a:lnSpc>
              <a:spcBef>
                <a:spcPct val="0"/>
              </a:spcBef>
            </a:pPr>
            <a:r>
              <a:rPr lang="en-US" sz="2499">
                <a:solidFill>
                  <a:srgbClr val="000000"/>
                </a:solidFill>
                <a:latin typeface="Open Sans"/>
                <a:ea typeface="Open Sans"/>
                <a:cs typeface="Open Sans"/>
                <a:sym typeface="Open Sans"/>
              </a:rPr>
              <a:t>Xóa ngẫu nhiên một số ô từ bảng đầy đủ, đảm bảo bài toán có một và chỉ một giải pháp duy nhất.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251485" y="-3573610"/>
            <a:ext cx="1845969" cy="6599658"/>
            <a:chOff x="0" y="0"/>
            <a:chExt cx="486181" cy="1738182"/>
          </a:xfrm>
        </p:grpSpPr>
        <p:sp>
          <p:nvSpPr>
            <p:cNvPr name="Freeform 6" id="6"/>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7" id="7"/>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0" id="10"/>
          <p:cNvGrpSpPr/>
          <p:nvPr/>
        </p:nvGrpSpPr>
        <p:grpSpPr>
          <a:xfrm rot="5400000">
            <a:off x="17236987" y="474308"/>
            <a:ext cx="155337" cy="110712"/>
            <a:chOff x="0" y="0"/>
            <a:chExt cx="812800" cy="579296"/>
          </a:xfrm>
        </p:grpSpPr>
        <p:sp>
          <p:nvSpPr>
            <p:cNvPr name="Freeform 11" id="11"/>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2" id="12"/>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67356" y="481143"/>
            <a:ext cx="1191983" cy="441461"/>
          </a:xfrm>
          <a:custGeom>
            <a:avLst/>
            <a:gdLst/>
            <a:ahLst/>
            <a:cxnLst/>
            <a:rect r="r" b="b" t="t" l="l"/>
            <a:pathLst>
              <a:path h="441461" w="1191983">
                <a:moveTo>
                  <a:pt x="0" y="0"/>
                </a:moveTo>
                <a:lnTo>
                  <a:pt x="1191982" y="0"/>
                </a:lnTo>
                <a:lnTo>
                  <a:pt x="1191982" y="441461"/>
                </a:lnTo>
                <a:lnTo>
                  <a:pt x="0" y="441461"/>
                </a:lnTo>
                <a:lnTo>
                  <a:pt x="0" y="0"/>
                </a:lnTo>
                <a:close/>
              </a:path>
            </a:pathLst>
          </a:custGeom>
          <a:blipFill>
            <a:blip r:embed="rId4"/>
            <a:stretch>
              <a:fillRect l="-7672" t="0" r="-3713" b="0"/>
            </a:stretch>
          </a:blipFill>
        </p:spPr>
      </p:sp>
      <p:sp>
        <p:nvSpPr>
          <p:cNvPr name="Freeform 14" id="14"/>
          <p:cNvSpPr/>
          <p:nvPr/>
        </p:nvSpPr>
        <p:spPr>
          <a:xfrm flipH="false" flipV="false" rot="0">
            <a:off x="2938022" y="1630054"/>
            <a:ext cx="1342145" cy="1541085"/>
          </a:xfrm>
          <a:custGeom>
            <a:avLst/>
            <a:gdLst/>
            <a:ahLst/>
            <a:cxnLst/>
            <a:rect r="r" b="b" t="t" l="l"/>
            <a:pathLst>
              <a:path h="1541085" w="1342145">
                <a:moveTo>
                  <a:pt x="0" y="0"/>
                </a:moveTo>
                <a:lnTo>
                  <a:pt x="1342146" y="0"/>
                </a:lnTo>
                <a:lnTo>
                  <a:pt x="1342146" y="1541085"/>
                </a:lnTo>
                <a:lnTo>
                  <a:pt x="0" y="15410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8973396" y="3287913"/>
            <a:ext cx="9301113" cy="6999087"/>
          </a:xfrm>
          <a:custGeom>
            <a:avLst/>
            <a:gdLst/>
            <a:ahLst/>
            <a:cxnLst/>
            <a:rect r="r" b="b" t="t" l="l"/>
            <a:pathLst>
              <a:path h="6999087" w="9301113">
                <a:moveTo>
                  <a:pt x="0" y="0"/>
                </a:moveTo>
                <a:lnTo>
                  <a:pt x="9301112" y="0"/>
                </a:lnTo>
                <a:lnTo>
                  <a:pt x="9301112" y="6999087"/>
                </a:lnTo>
                <a:lnTo>
                  <a:pt x="0" y="6999087"/>
                </a:lnTo>
                <a:lnTo>
                  <a:pt x="0" y="0"/>
                </a:lnTo>
                <a:close/>
              </a:path>
            </a:pathLst>
          </a:custGeom>
          <a:blipFill>
            <a:blip r:embed="rId7"/>
            <a:stretch>
              <a:fillRect l="0" t="0" r="0" b="0"/>
            </a:stretch>
          </a:blipFill>
        </p:spPr>
      </p:sp>
      <p:sp>
        <p:nvSpPr>
          <p:cNvPr name="TextBox 16" id="16"/>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17" id="17"/>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18" id="18"/>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19" id="19"/>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0" id="20"/>
          <p:cNvSpPr txBox="true"/>
          <p:nvPr/>
        </p:nvSpPr>
        <p:spPr>
          <a:xfrm rot="0">
            <a:off x="1580091" y="452568"/>
            <a:ext cx="4058007" cy="73596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a:p>
            <a:pPr algn="l">
              <a:lnSpc>
                <a:spcPts val="1960"/>
              </a:lnSpc>
            </a:pPr>
          </a:p>
        </p:txBody>
      </p:sp>
      <p:sp>
        <p:nvSpPr>
          <p:cNvPr name="TextBox 21" id="21"/>
          <p:cNvSpPr txBox="true"/>
          <p:nvPr/>
        </p:nvSpPr>
        <p:spPr>
          <a:xfrm rot="0">
            <a:off x="4735387" y="2410459"/>
            <a:ext cx="8020884"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Open Sans Bold"/>
                <a:ea typeface="Open Sans Bold"/>
                <a:cs typeface="Open Sans Bold"/>
                <a:sym typeface="Open Sans Bold"/>
              </a:rPr>
              <a:t>Hiển thị Thời gian và Số lần Thử</a:t>
            </a:r>
          </a:p>
        </p:txBody>
      </p:sp>
      <p:sp>
        <p:nvSpPr>
          <p:cNvPr name="TextBox 22" id="22"/>
          <p:cNvSpPr txBox="true"/>
          <p:nvPr/>
        </p:nvSpPr>
        <p:spPr>
          <a:xfrm rot="0">
            <a:off x="535457" y="3534643"/>
            <a:ext cx="4199930" cy="49530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Open Sans Bold"/>
                <a:ea typeface="Open Sans Bold"/>
                <a:cs typeface="Open Sans Bold"/>
                <a:sym typeface="Open Sans Bold"/>
              </a:rPr>
              <a:t>Hiển thị thời gian giải:</a:t>
            </a:r>
          </a:p>
        </p:txBody>
      </p:sp>
      <p:sp>
        <p:nvSpPr>
          <p:cNvPr name="TextBox 23" id="23"/>
          <p:cNvSpPr txBox="true"/>
          <p:nvPr/>
        </p:nvSpPr>
        <p:spPr>
          <a:xfrm rot="0">
            <a:off x="647693" y="4310018"/>
            <a:ext cx="8175387"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Sau khi người dùng nhấn nút "Solve", thời gian giải được tính toán và hiển thị trên giao diện, giúp đánh giá hiệu quả của thuật toán.</a:t>
            </a:r>
          </a:p>
        </p:txBody>
      </p:sp>
      <p:sp>
        <p:nvSpPr>
          <p:cNvPr name="TextBox 24" id="24"/>
          <p:cNvSpPr txBox="true"/>
          <p:nvPr/>
        </p:nvSpPr>
        <p:spPr>
          <a:xfrm rot="0">
            <a:off x="647693" y="6917369"/>
            <a:ext cx="8325702"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Số lần thử nghiệm được đếm trong quá trình giải và hiển thị, cung cấp cái nhìn rõ ràng về quá trình giải bài toán của thuật toán.</a:t>
            </a:r>
          </a:p>
        </p:txBody>
      </p:sp>
      <p:sp>
        <p:nvSpPr>
          <p:cNvPr name="TextBox 25" id="25"/>
          <p:cNvSpPr txBox="true"/>
          <p:nvPr/>
        </p:nvSpPr>
        <p:spPr>
          <a:xfrm rot="0">
            <a:off x="553058" y="5888668"/>
            <a:ext cx="2054066" cy="49530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Open Sans Bold"/>
                <a:ea typeface="Open Sans Bold"/>
                <a:cs typeface="Open Sans Bold"/>
                <a:sym typeface="Open Sans Bold"/>
              </a:rPr>
              <a:t>Số lần thử:</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19718" y="-2881243"/>
            <a:ext cx="1600678" cy="6599658"/>
            <a:chOff x="0" y="0"/>
            <a:chExt cx="421578" cy="1738182"/>
          </a:xfrm>
        </p:grpSpPr>
        <p:sp>
          <p:nvSpPr>
            <p:cNvPr name="Freeform 3" id="3"/>
            <p:cNvSpPr/>
            <p:nvPr/>
          </p:nvSpPr>
          <p:spPr>
            <a:xfrm flipH="false" flipV="false" rot="0">
              <a:off x="0" y="0"/>
              <a:ext cx="421578" cy="1738182"/>
            </a:xfrm>
            <a:custGeom>
              <a:avLst/>
              <a:gdLst/>
              <a:ahLst/>
              <a:cxnLst/>
              <a:rect r="r" b="b" t="t" l="l"/>
              <a:pathLst>
                <a:path h="1738182" w="421578">
                  <a:moveTo>
                    <a:pt x="421578" y="0"/>
                  </a:moveTo>
                  <a:lnTo>
                    <a:pt x="421578" y="1623882"/>
                  </a:lnTo>
                  <a:lnTo>
                    <a:pt x="210789" y="1738182"/>
                  </a:lnTo>
                  <a:lnTo>
                    <a:pt x="0" y="1623882"/>
                  </a:lnTo>
                  <a:lnTo>
                    <a:pt x="0" y="0"/>
                  </a:lnTo>
                  <a:lnTo>
                    <a:pt x="421578" y="0"/>
                  </a:lnTo>
                  <a:close/>
                </a:path>
              </a:pathLst>
            </a:custGeom>
            <a:solidFill>
              <a:srgbClr val="4B5D71"/>
            </a:solidFill>
          </p:spPr>
        </p:sp>
        <p:sp>
          <p:nvSpPr>
            <p:cNvPr name="TextBox 4" id="4"/>
            <p:cNvSpPr txBox="true"/>
            <p:nvPr/>
          </p:nvSpPr>
          <p:spPr>
            <a:xfrm>
              <a:off x="0" y="-38100"/>
              <a:ext cx="421578" cy="16619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251485" y="-3573610"/>
            <a:ext cx="1845969" cy="6599658"/>
            <a:chOff x="0" y="0"/>
            <a:chExt cx="486181" cy="1738182"/>
          </a:xfrm>
        </p:grpSpPr>
        <p:sp>
          <p:nvSpPr>
            <p:cNvPr name="Freeform 6" id="6"/>
            <p:cNvSpPr/>
            <p:nvPr/>
          </p:nvSpPr>
          <p:spPr>
            <a:xfrm flipH="false" flipV="false" rot="0">
              <a:off x="0" y="0"/>
              <a:ext cx="486181" cy="1738182"/>
            </a:xfrm>
            <a:custGeom>
              <a:avLst/>
              <a:gdLst/>
              <a:ahLst/>
              <a:cxnLst/>
              <a:rect r="r" b="b" t="t" l="l"/>
              <a:pathLst>
                <a:path h="1738182" w="486181">
                  <a:moveTo>
                    <a:pt x="486181" y="0"/>
                  </a:moveTo>
                  <a:lnTo>
                    <a:pt x="486181" y="1623882"/>
                  </a:lnTo>
                  <a:lnTo>
                    <a:pt x="243091" y="1738182"/>
                  </a:lnTo>
                  <a:lnTo>
                    <a:pt x="0" y="1623882"/>
                  </a:lnTo>
                  <a:lnTo>
                    <a:pt x="0" y="0"/>
                  </a:lnTo>
                  <a:lnTo>
                    <a:pt x="486181" y="0"/>
                  </a:lnTo>
                  <a:close/>
                </a:path>
              </a:pathLst>
            </a:custGeom>
            <a:solidFill>
              <a:srgbClr val="4B5D71"/>
            </a:solidFill>
          </p:spPr>
        </p:sp>
        <p:sp>
          <p:nvSpPr>
            <p:cNvPr name="TextBox 7" id="7"/>
            <p:cNvSpPr txBox="true"/>
            <p:nvPr/>
          </p:nvSpPr>
          <p:spPr>
            <a:xfrm>
              <a:off x="0" y="-38100"/>
              <a:ext cx="486181" cy="16619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15029554" y="7367401"/>
            <a:ext cx="1478278" cy="5038615"/>
            <a:chOff x="0" y="0"/>
            <a:chExt cx="389341" cy="1327043"/>
          </a:xfrm>
        </p:grpSpPr>
        <p:sp>
          <p:nvSpPr>
            <p:cNvPr name="Freeform 9" id="9"/>
            <p:cNvSpPr/>
            <p:nvPr/>
          </p:nvSpPr>
          <p:spPr>
            <a:xfrm flipH="false" flipV="false" rot="0">
              <a:off x="0" y="0"/>
              <a:ext cx="389341" cy="1327043"/>
            </a:xfrm>
            <a:custGeom>
              <a:avLst/>
              <a:gdLst/>
              <a:ahLst/>
              <a:cxnLst/>
              <a:rect r="r" b="b" t="t" l="l"/>
              <a:pathLst>
                <a:path h="1327043" w="389341">
                  <a:moveTo>
                    <a:pt x="389341" y="0"/>
                  </a:moveTo>
                  <a:lnTo>
                    <a:pt x="389341" y="1212743"/>
                  </a:lnTo>
                  <a:lnTo>
                    <a:pt x="194670" y="1327043"/>
                  </a:lnTo>
                  <a:lnTo>
                    <a:pt x="0" y="1212743"/>
                  </a:lnTo>
                  <a:lnTo>
                    <a:pt x="0" y="0"/>
                  </a:lnTo>
                  <a:lnTo>
                    <a:pt x="389341" y="0"/>
                  </a:lnTo>
                  <a:close/>
                </a:path>
              </a:pathLst>
            </a:custGeom>
            <a:solidFill>
              <a:srgbClr val="4B5D71"/>
            </a:solidFill>
          </p:spPr>
        </p:sp>
        <p:sp>
          <p:nvSpPr>
            <p:cNvPr name="TextBox 10" id="10"/>
            <p:cNvSpPr txBox="true"/>
            <p:nvPr/>
          </p:nvSpPr>
          <p:spPr>
            <a:xfrm>
              <a:off x="0" y="-38100"/>
              <a:ext cx="389341" cy="1250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0910490" y="8106539"/>
            <a:ext cx="1845969" cy="5038615"/>
            <a:chOff x="0" y="0"/>
            <a:chExt cx="486181" cy="1327043"/>
          </a:xfrm>
        </p:grpSpPr>
        <p:sp>
          <p:nvSpPr>
            <p:cNvPr name="Freeform 12" id="12"/>
            <p:cNvSpPr/>
            <p:nvPr/>
          </p:nvSpPr>
          <p:spPr>
            <a:xfrm flipH="false" flipV="false" rot="0">
              <a:off x="0" y="0"/>
              <a:ext cx="486181" cy="1327043"/>
            </a:xfrm>
            <a:custGeom>
              <a:avLst/>
              <a:gdLst/>
              <a:ahLst/>
              <a:cxnLst/>
              <a:rect r="r" b="b" t="t" l="l"/>
              <a:pathLst>
                <a:path h="1327043" w="486181">
                  <a:moveTo>
                    <a:pt x="486181" y="0"/>
                  </a:moveTo>
                  <a:lnTo>
                    <a:pt x="486181" y="1212743"/>
                  </a:lnTo>
                  <a:lnTo>
                    <a:pt x="243091" y="1327043"/>
                  </a:lnTo>
                  <a:lnTo>
                    <a:pt x="0" y="1212743"/>
                  </a:lnTo>
                  <a:lnTo>
                    <a:pt x="0" y="0"/>
                  </a:lnTo>
                  <a:lnTo>
                    <a:pt x="486181" y="0"/>
                  </a:lnTo>
                  <a:close/>
                </a:path>
              </a:pathLst>
            </a:custGeom>
            <a:solidFill>
              <a:srgbClr val="4B5D71"/>
            </a:solidFill>
          </p:spPr>
        </p:sp>
        <p:sp>
          <p:nvSpPr>
            <p:cNvPr name="TextBox 13" id="13"/>
            <p:cNvSpPr txBox="true"/>
            <p:nvPr/>
          </p:nvSpPr>
          <p:spPr>
            <a:xfrm>
              <a:off x="0" y="-38100"/>
              <a:ext cx="486181" cy="12508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734276" y="9454669"/>
            <a:ext cx="525024" cy="248193"/>
          </a:xfrm>
          <a:custGeom>
            <a:avLst/>
            <a:gdLst/>
            <a:ahLst/>
            <a:cxnLst/>
            <a:rect r="r" b="b" t="t" l="l"/>
            <a:pathLst>
              <a:path h="248193" w="525024">
                <a:moveTo>
                  <a:pt x="0" y="0"/>
                </a:moveTo>
                <a:lnTo>
                  <a:pt x="525024" y="0"/>
                </a:lnTo>
                <a:lnTo>
                  <a:pt x="525024" y="248193"/>
                </a:lnTo>
                <a:lnTo>
                  <a:pt x="0" y="248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5" id="15"/>
          <p:cNvSpPr/>
          <p:nvPr/>
        </p:nvSpPr>
        <p:spPr>
          <a:xfrm flipV="true">
            <a:off x="17210989" y="451995"/>
            <a:ext cx="0" cy="155337"/>
          </a:xfrm>
          <a:prstGeom prst="line">
            <a:avLst/>
          </a:prstGeom>
          <a:ln cap="flat" w="19050">
            <a:solidFill>
              <a:srgbClr val="000000"/>
            </a:solidFill>
            <a:prstDash val="solid"/>
            <a:headEnd type="none" len="sm" w="sm"/>
            <a:tailEnd type="none" len="sm" w="sm"/>
          </a:ln>
        </p:spPr>
      </p:sp>
      <p:grpSp>
        <p:nvGrpSpPr>
          <p:cNvPr name="Group 16" id="16"/>
          <p:cNvGrpSpPr/>
          <p:nvPr/>
        </p:nvGrpSpPr>
        <p:grpSpPr>
          <a:xfrm rot="5400000">
            <a:off x="17236987" y="474308"/>
            <a:ext cx="155337" cy="110712"/>
            <a:chOff x="0" y="0"/>
            <a:chExt cx="812800" cy="579296"/>
          </a:xfrm>
        </p:grpSpPr>
        <p:sp>
          <p:nvSpPr>
            <p:cNvPr name="Freeform 17" id="17"/>
            <p:cNvSpPr/>
            <p:nvPr/>
          </p:nvSpPr>
          <p:spPr>
            <a:xfrm flipH="false" flipV="false" rot="0">
              <a:off x="0" y="0"/>
              <a:ext cx="812800" cy="579296"/>
            </a:xfrm>
            <a:custGeom>
              <a:avLst/>
              <a:gdLst/>
              <a:ahLst/>
              <a:cxnLst/>
              <a:rect r="r" b="b" t="t" l="l"/>
              <a:pathLst>
                <a:path h="579296" w="812800">
                  <a:moveTo>
                    <a:pt x="406400" y="0"/>
                  </a:moveTo>
                  <a:lnTo>
                    <a:pt x="812800" y="579296"/>
                  </a:lnTo>
                  <a:lnTo>
                    <a:pt x="0" y="579296"/>
                  </a:lnTo>
                  <a:lnTo>
                    <a:pt x="406400" y="0"/>
                  </a:lnTo>
                  <a:close/>
                </a:path>
              </a:pathLst>
            </a:custGeom>
            <a:solidFill>
              <a:srgbClr val="000000"/>
            </a:solidFill>
          </p:spPr>
        </p:sp>
        <p:sp>
          <p:nvSpPr>
            <p:cNvPr name="TextBox 18" id="18"/>
            <p:cNvSpPr txBox="true"/>
            <p:nvPr/>
          </p:nvSpPr>
          <p:spPr>
            <a:xfrm>
              <a:off x="127000" y="230859"/>
              <a:ext cx="558800" cy="30705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19432" y="493828"/>
            <a:ext cx="1191983" cy="441461"/>
          </a:xfrm>
          <a:custGeom>
            <a:avLst/>
            <a:gdLst/>
            <a:ahLst/>
            <a:cxnLst/>
            <a:rect r="r" b="b" t="t" l="l"/>
            <a:pathLst>
              <a:path h="441461" w="1191983">
                <a:moveTo>
                  <a:pt x="0" y="0"/>
                </a:moveTo>
                <a:lnTo>
                  <a:pt x="1191983" y="0"/>
                </a:lnTo>
                <a:lnTo>
                  <a:pt x="1191983" y="441462"/>
                </a:lnTo>
                <a:lnTo>
                  <a:pt x="0" y="441462"/>
                </a:lnTo>
                <a:lnTo>
                  <a:pt x="0" y="0"/>
                </a:lnTo>
                <a:close/>
              </a:path>
            </a:pathLst>
          </a:custGeom>
          <a:blipFill>
            <a:blip r:embed="rId4"/>
            <a:stretch>
              <a:fillRect l="-7672" t="0" r="-3713" b="0"/>
            </a:stretch>
          </a:blipFill>
        </p:spPr>
      </p:sp>
      <p:sp>
        <p:nvSpPr>
          <p:cNvPr name="Freeform 20" id="20"/>
          <p:cNvSpPr/>
          <p:nvPr/>
        </p:nvSpPr>
        <p:spPr>
          <a:xfrm flipH="false" flipV="false" rot="0">
            <a:off x="9144000" y="3455092"/>
            <a:ext cx="1326557" cy="687398"/>
          </a:xfrm>
          <a:custGeom>
            <a:avLst/>
            <a:gdLst/>
            <a:ahLst/>
            <a:cxnLst/>
            <a:rect r="r" b="b" t="t" l="l"/>
            <a:pathLst>
              <a:path h="687398" w="1326557">
                <a:moveTo>
                  <a:pt x="0" y="0"/>
                </a:moveTo>
                <a:lnTo>
                  <a:pt x="1326557" y="0"/>
                </a:lnTo>
                <a:lnTo>
                  <a:pt x="1326557" y="687398"/>
                </a:lnTo>
                <a:lnTo>
                  <a:pt x="0" y="6873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9178381" y="5143500"/>
            <a:ext cx="1326557" cy="687398"/>
          </a:xfrm>
          <a:custGeom>
            <a:avLst/>
            <a:gdLst/>
            <a:ahLst/>
            <a:cxnLst/>
            <a:rect r="r" b="b" t="t" l="l"/>
            <a:pathLst>
              <a:path h="687398" w="1326557">
                <a:moveTo>
                  <a:pt x="0" y="0"/>
                </a:moveTo>
                <a:lnTo>
                  <a:pt x="1326558" y="0"/>
                </a:lnTo>
                <a:lnTo>
                  <a:pt x="1326558" y="687398"/>
                </a:lnTo>
                <a:lnTo>
                  <a:pt x="0" y="6873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2997766" y="1732732"/>
            <a:ext cx="12839426" cy="8554268"/>
          </a:xfrm>
          <a:custGeom>
            <a:avLst/>
            <a:gdLst/>
            <a:ahLst/>
            <a:cxnLst/>
            <a:rect r="r" b="b" t="t" l="l"/>
            <a:pathLst>
              <a:path h="8554268" w="12839426">
                <a:moveTo>
                  <a:pt x="0" y="0"/>
                </a:moveTo>
                <a:lnTo>
                  <a:pt x="12839426" y="0"/>
                </a:lnTo>
                <a:lnTo>
                  <a:pt x="12839426" y="8554268"/>
                </a:lnTo>
                <a:lnTo>
                  <a:pt x="0" y="8554268"/>
                </a:lnTo>
                <a:lnTo>
                  <a:pt x="0" y="0"/>
                </a:lnTo>
                <a:close/>
              </a:path>
            </a:pathLst>
          </a:custGeom>
          <a:blipFill>
            <a:blip r:embed="rId7"/>
            <a:stretch>
              <a:fillRect l="0" t="0" r="0" b="0"/>
            </a:stretch>
          </a:blipFill>
        </p:spPr>
      </p:sp>
      <p:sp>
        <p:nvSpPr>
          <p:cNvPr name="TextBox 23" id="23"/>
          <p:cNvSpPr txBox="true"/>
          <p:nvPr/>
        </p:nvSpPr>
        <p:spPr>
          <a:xfrm rot="0">
            <a:off x="15817017" y="403374"/>
            <a:ext cx="9784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Contact</a:t>
            </a:r>
          </a:p>
        </p:txBody>
      </p:sp>
      <p:sp>
        <p:nvSpPr>
          <p:cNvPr name="TextBox 24" id="24"/>
          <p:cNvSpPr txBox="true"/>
          <p:nvPr/>
        </p:nvSpPr>
        <p:spPr>
          <a:xfrm rot="0">
            <a:off x="14261221" y="403374"/>
            <a:ext cx="1060497"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About Us</a:t>
            </a:r>
          </a:p>
        </p:txBody>
      </p:sp>
      <p:sp>
        <p:nvSpPr>
          <p:cNvPr name="TextBox 25" id="25"/>
          <p:cNvSpPr txBox="true"/>
          <p:nvPr/>
        </p:nvSpPr>
        <p:spPr>
          <a:xfrm rot="0">
            <a:off x="13030464" y="403374"/>
            <a:ext cx="735456"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Photo</a:t>
            </a:r>
          </a:p>
        </p:txBody>
      </p:sp>
      <p:sp>
        <p:nvSpPr>
          <p:cNvPr name="TextBox 26" id="26"/>
          <p:cNvSpPr txBox="true"/>
          <p:nvPr/>
        </p:nvSpPr>
        <p:spPr>
          <a:xfrm rot="0">
            <a:off x="11774705" y="403374"/>
            <a:ext cx="809760" cy="224006"/>
          </a:xfrm>
          <a:prstGeom prst="rect">
            <a:avLst/>
          </a:prstGeom>
        </p:spPr>
        <p:txBody>
          <a:bodyPr anchor="t" rtlCol="false" tIns="0" lIns="0" bIns="0" rIns="0">
            <a:spAutoFit/>
          </a:bodyPr>
          <a:lstStyle/>
          <a:p>
            <a:pPr algn="l">
              <a:lnSpc>
                <a:spcPts val="1820"/>
              </a:lnSpc>
              <a:spcBef>
                <a:spcPct val="0"/>
              </a:spcBef>
            </a:pPr>
            <a:r>
              <a:rPr lang="en-US" sz="1300">
                <a:solidFill>
                  <a:srgbClr val="000000"/>
                </a:solidFill>
                <a:latin typeface="Montserrat"/>
                <a:ea typeface="Montserrat"/>
                <a:cs typeface="Montserrat"/>
                <a:sym typeface="Montserrat"/>
              </a:rPr>
              <a:t>Home</a:t>
            </a:r>
          </a:p>
        </p:txBody>
      </p:sp>
      <p:sp>
        <p:nvSpPr>
          <p:cNvPr name="TextBox 27" id="27"/>
          <p:cNvSpPr txBox="true"/>
          <p:nvPr/>
        </p:nvSpPr>
        <p:spPr>
          <a:xfrm rot="0">
            <a:off x="1518200" y="467550"/>
            <a:ext cx="4058007" cy="735965"/>
          </a:xfrm>
          <a:prstGeom prst="rect">
            <a:avLst/>
          </a:prstGeom>
        </p:spPr>
        <p:txBody>
          <a:bodyPr anchor="t" rtlCol="false" tIns="0" lIns="0" bIns="0" rIns="0">
            <a:spAutoFit/>
          </a:bodyPr>
          <a:lstStyle/>
          <a:p>
            <a:pPr algn="l">
              <a:lnSpc>
                <a:spcPts val="1960"/>
              </a:lnSpc>
            </a:pPr>
            <a:r>
              <a:rPr lang="en-US" sz="1400" spc="-28">
                <a:solidFill>
                  <a:srgbClr val="FFFFFF"/>
                </a:solidFill>
                <a:latin typeface="Montserrat"/>
                <a:ea typeface="Montserrat"/>
                <a:cs typeface="Montserrat"/>
                <a:sym typeface="Montserrat"/>
              </a:rPr>
              <a:t>TRƯỜNG ĐẠI HỌC QUẢN LÝ VÀ CÔNG NGHỆ THÀNH PHỐ HỒ CHÍ MINH</a:t>
            </a:r>
          </a:p>
          <a:p>
            <a:pPr algn="l">
              <a:lnSpc>
                <a:spcPts val="1960"/>
              </a:lnSpc>
            </a:pPr>
          </a:p>
        </p:txBody>
      </p:sp>
      <p:sp>
        <p:nvSpPr>
          <p:cNvPr name="TextBox 28" id="28"/>
          <p:cNvSpPr txBox="true"/>
          <p:nvPr/>
        </p:nvSpPr>
        <p:spPr>
          <a:xfrm rot="0">
            <a:off x="10504939" y="1142725"/>
            <a:ext cx="5589627" cy="762000"/>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Open Sans Bold"/>
                <a:ea typeface="Open Sans Bold"/>
                <a:cs typeface="Open Sans Bold"/>
                <a:sym typeface="Open Sans Bold"/>
              </a:rPr>
              <a:t>KẾT LUẬN</a:t>
            </a:r>
          </a:p>
        </p:txBody>
      </p:sp>
      <p:sp>
        <p:nvSpPr>
          <p:cNvPr name="TextBox 29" id="29"/>
          <p:cNvSpPr txBox="true"/>
          <p:nvPr/>
        </p:nvSpPr>
        <p:spPr>
          <a:xfrm rot="0">
            <a:off x="10616089" y="4721225"/>
            <a:ext cx="7722632"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a:ea typeface="Open Sans"/>
                <a:cs typeface="Open Sans"/>
                <a:sym typeface="Open Sans"/>
              </a:rPr>
              <a:t>Được cải tiến để hỗ trợ giải Sudoku X và bảng 16x16.</a:t>
            </a:r>
          </a:p>
        </p:txBody>
      </p:sp>
      <p:sp>
        <p:nvSpPr>
          <p:cNvPr name="TextBox 30" id="30"/>
          <p:cNvSpPr txBox="true"/>
          <p:nvPr/>
        </p:nvSpPr>
        <p:spPr>
          <a:xfrm rot="0">
            <a:off x="10801906" y="2156517"/>
            <a:ext cx="7101751"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Đồ án hoàn thành việc giải bài toán Sudoku 9x9 sử dụng thuật toán backtracking kết hợp với heuristic MRV</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DAGs-AB05ok</dc:identifier>
  <dcterms:modified xsi:type="dcterms:W3CDTF">2011-08-01T06:04:30Z</dcterms:modified>
  <cp:revision>1</cp:revision>
  <dc:title>slide thuyết trình đồ án AI</dc:title>
</cp:coreProperties>
</file>